
<file path=[Content_Types].xml><?xml version="1.0" encoding="utf-8"?>
<Types xmlns="http://schemas.openxmlformats.org/package/2006/content-types">
  <Default Extension="png" ContentType="image/png"/>
  <Default Extension="tmp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831" r:id="rId2"/>
    <p:sldMasterId id="2147483843" r:id="rId3"/>
  </p:sldMasterIdLst>
  <p:notesMasterIdLst>
    <p:notesMasterId r:id="rId114"/>
  </p:notesMasterIdLst>
  <p:sldIdLst>
    <p:sldId id="1029" r:id="rId4"/>
    <p:sldId id="1343" r:id="rId5"/>
    <p:sldId id="1232" r:id="rId6"/>
    <p:sldId id="1345" r:id="rId7"/>
    <p:sldId id="1586" r:id="rId8"/>
    <p:sldId id="1346" r:id="rId9"/>
    <p:sldId id="1400" r:id="rId10"/>
    <p:sldId id="1348" r:id="rId11"/>
    <p:sldId id="1386" r:id="rId12"/>
    <p:sldId id="1387" r:id="rId13"/>
    <p:sldId id="1388" r:id="rId14"/>
    <p:sldId id="1389" r:id="rId15"/>
    <p:sldId id="1612" r:id="rId16"/>
    <p:sldId id="1401" r:id="rId17"/>
    <p:sldId id="1402" r:id="rId18"/>
    <p:sldId id="1408" r:id="rId19"/>
    <p:sldId id="1403" r:id="rId20"/>
    <p:sldId id="1354" r:id="rId21"/>
    <p:sldId id="1355" r:id="rId22"/>
    <p:sldId id="1404" r:id="rId23"/>
    <p:sldId id="1390" r:id="rId24"/>
    <p:sldId id="1406" r:id="rId25"/>
    <p:sldId id="1357" r:id="rId26"/>
    <p:sldId id="1358" r:id="rId27"/>
    <p:sldId id="1359" r:id="rId28"/>
    <p:sldId id="1410" r:id="rId29"/>
    <p:sldId id="1411" r:id="rId30"/>
    <p:sldId id="1394" r:id="rId31"/>
    <p:sldId id="1363" r:id="rId32"/>
    <p:sldId id="1364" r:id="rId33"/>
    <p:sldId id="1414" r:id="rId34"/>
    <p:sldId id="1415" r:id="rId35"/>
    <p:sldId id="1366" r:id="rId36"/>
    <p:sldId id="1367" r:id="rId37"/>
    <p:sldId id="1431" r:id="rId38"/>
    <p:sldId id="1613" r:id="rId39"/>
    <p:sldId id="1452" r:id="rId40"/>
    <p:sldId id="1453" r:id="rId41"/>
    <p:sldId id="1587" r:id="rId42"/>
    <p:sldId id="1454" r:id="rId43"/>
    <p:sldId id="1455" r:id="rId44"/>
    <p:sldId id="1458" r:id="rId45"/>
    <p:sldId id="1460" r:id="rId46"/>
    <p:sldId id="1461" r:id="rId47"/>
    <p:sldId id="1456" r:id="rId48"/>
    <p:sldId id="1462" r:id="rId49"/>
    <p:sldId id="1501" r:id="rId50"/>
    <p:sldId id="1614" r:id="rId51"/>
    <p:sldId id="1589" r:id="rId52"/>
    <p:sldId id="1590" r:id="rId53"/>
    <p:sldId id="1591" r:id="rId54"/>
    <p:sldId id="1592" r:id="rId55"/>
    <p:sldId id="1593" r:id="rId56"/>
    <p:sldId id="1594" r:id="rId57"/>
    <p:sldId id="1595" r:id="rId58"/>
    <p:sldId id="1596" r:id="rId59"/>
    <p:sldId id="1598" r:id="rId60"/>
    <p:sldId id="1615" r:id="rId61"/>
    <p:sldId id="1600" r:id="rId62"/>
    <p:sldId id="1601" r:id="rId63"/>
    <p:sldId id="1602" r:id="rId64"/>
    <p:sldId id="1603" r:id="rId65"/>
    <p:sldId id="1604" r:id="rId66"/>
    <p:sldId id="1605" r:id="rId67"/>
    <p:sldId id="1606" r:id="rId68"/>
    <p:sldId id="1607" r:id="rId69"/>
    <p:sldId id="1608" r:id="rId70"/>
    <p:sldId id="1609" r:id="rId71"/>
    <p:sldId id="1610" r:id="rId72"/>
    <p:sldId id="1611" r:id="rId73"/>
    <p:sldId id="1597" r:id="rId74"/>
    <p:sldId id="1616" r:id="rId75"/>
    <p:sldId id="1466" r:id="rId76"/>
    <p:sldId id="1479" r:id="rId77"/>
    <p:sldId id="1503" r:id="rId78"/>
    <p:sldId id="1468" r:id="rId79"/>
    <p:sldId id="1489" r:id="rId80"/>
    <p:sldId id="1490" r:id="rId81"/>
    <p:sldId id="1491" r:id="rId82"/>
    <p:sldId id="1504" r:id="rId83"/>
    <p:sldId id="1470" r:id="rId84"/>
    <p:sldId id="1471" r:id="rId85"/>
    <p:sldId id="1472" r:id="rId86"/>
    <p:sldId id="1465" r:id="rId87"/>
    <p:sldId id="1617" r:id="rId88"/>
    <p:sldId id="1473" r:id="rId89"/>
    <p:sldId id="1474" r:id="rId90"/>
    <p:sldId id="1475" r:id="rId91"/>
    <p:sldId id="1476" r:id="rId92"/>
    <p:sldId id="1477" r:id="rId93"/>
    <p:sldId id="1478" r:id="rId94"/>
    <p:sldId id="1641" r:id="rId95"/>
    <p:sldId id="1643" r:id="rId96"/>
    <p:sldId id="1646" r:id="rId97"/>
    <p:sldId id="1553" r:id="rId98"/>
    <p:sldId id="1492" r:id="rId99"/>
    <p:sldId id="1618" r:id="rId100"/>
    <p:sldId id="1647" r:id="rId101"/>
    <p:sldId id="1649" r:id="rId102"/>
    <p:sldId id="1650" r:id="rId103"/>
    <p:sldId id="1653" r:id="rId104"/>
    <p:sldId id="1655" r:id="rId105"/>
    <p:sldId id="1657" r:id="rId106"/>
    <p:sldId id="1659" r:id="rId107"/>
    <p:sldId id="1660" r:id="rId108"/>
    <p:sldId id="1662" r:id="rId109"/>
    <p:sldId id="1585" r:id="rId110"/>
    <p:sldId id="1619" r:id="rId111"/>
    <p:sldId id="1572" r:id="rId112"/>
    <p:sldId id="1573" r:id="rId113"/>
  </p:sldIdLst>
  <p:sldSz cx="12192000" cy="6858000"/>
  <p:notesSz cx="7010400" cy="9296400"/>
  <p:defaultTextStyle>
    <a:defPPr>
      <a:defRPr lang="en-US"/>
    </a:defPPr>
    <a:lvl1pPr marL="0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eqing Liu" initials="XL" lastIdx="34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0CDBC"/>
    <a:srgbClr val="CCFF66"/>
    <a:srgbClr val="BD582C"/>
    <a:srgbClr val="008080"/>
    <a:srgbClr val="0033CC"/>
    <a:srgbClr val="0000CC"/>
    <a:srgbClr val="E48312"/>
    <a:srgbClr val="7F7F7F"/>
    <a:srgbClr val="94A088"/>
    <a:srgbClr val="865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59" autoAdjust="0"/>
    <p:restoredTop sz="90822" autoAdjust="0"/>
  </p:normalViewPr>
  <p:slideViewPr>
    <p:cSldViewPr snapToGrid="0">
      <p:cViewPr varScale="1">
        <p:scale>
          <a:sx n="102" d="100"/>
          <a:sy n="102" d="100"/>
        </p:scale>
        <p:origin x="636" y="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835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14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viewProps" Target="viewProps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theme" Target="theme/theme1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notesMaster" Target="notesMasters/notesMaster1.xml"/><Relationship Id="rId119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commentAuthors" Target="commentAuthor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9E37A3-696F-49D1-A214-E2515C75D6EC}" type="doc">
      <dgm:prSet loTypeId="urn:microsoft.com/office/officeart/2005/8/layout/radial1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731F467-A422-48B6-B035-57B8C01FB5D8}">
      <dgm:prSet phldrT="[文本]"/>
      <dgm:spPr/>
      <dgm:t>
        <a:bodyPr/>
        <a:lstStyle/>
        <a:p>
          <a:r>
            <a:rPr lang="en-US" dirty="0" smtClean="0"/>
            <a:t>Image</a:t>
          </a:r>
          <a:endParaRPr lang="en-US" dirty="0"/>
        </a:p>
      </dgm:t>
    </dgm:pt>
    <dgm:pt modelId="{045C7B5F-970F-4B34-8AB1-44A02AC5B138}" type="parTrans" cxnId="{9032C314-53C9-4C6F-9948-6CA1EDD0A083}">
      <dgm:prSet/>
      <dgm:spPr/>
      <dgm:t>
        <a:bodyPr/>
        <a:lstStyle/>
        <a:p>
          <a:endParaRPr lang="en-US"/>
        </a:p>
      </dgm:t>
    </dgm:pt>
    <dgm:pt modelId="{E8FAF579-F13E-42D5-9838-8202A27D4D40}" type="sibTrans" cxnId="{9032C314-53C9-4C6F-9948-6CA1EDD0A083}">
      <dgm:prSet/>
      <dgm:spPr/>
      <dgm:t>
        <a:bodyPr/>
        <a:lstStyle/>
        <a:p>
          <a:endParaRPr lang="en-US"/>
        </a:p>
      </dgm:t>
    </dgm:pt>
    <dgm:pt modelId="{C508CB38-EC1A-47E5-A601-117A64EE8F9F}">
      <dgm:prSet phldrT="[文本]"/>
      <dgm:spPr/>
      <dgm:t>
        <a:bodyPr/>
        <a:lstStyle/>
        <a:p>
          <a:r>
            <a:rPr lang="en-US" dirty="0" smtClean="0"/>
            <a:t>Group</a:t>
          </a:r>
          <a:endParaRPr lang="en-US" dirty="0"/>
        </a:p>
      </dgm:t>
    </dgm:pt>
    <dgm:pt modelId="{DDE536AE-4C5C-4BE0-920F-2927A227F6E5}" type="parTrans" cxnId="{56398E83-3AFA-49AB-88E0-0039F4F25B12}">
      <dgm:prSet/>
      <dgm:spPr/>
      <dgm:t>
        <a:bodyPr/>
        <a:lstStyle/>
        <a:p>
          <a:endParaRPr lang="en-US"/>
        </a:p>
      </dgm:t>
    </dgm:pt>
    <dgm:pt modelId="{95BA4ED5-FAD5-4BB9-BD00-1E8FCECB2B1E}" type="sibTrans" cxnId="{56398E83-3AFA-49AB-88E0-0039F4F25B12}">
      <dgm:prSet/>
      <dgm:spPr/>
      <dgm:t>
        <a:bodyPr/>
        <a:lstStyle/>
        <a:p>
          <a:endParaRPr lang="en-US"/>
        </a:p>
      </dgm:t>
    </dgm:pt>
    <dgm:pt modelId="{D2ACDDF1-6B0D-4220-A784-B82FA3AAE61C}">
      <dgm:prSet phldrT="[文本]"/>
      <dgm:spPr/>
      <dgm:t>
        <a:bodyPr/>
        <a:lstStyle/>
        <a:p>
          <a:r>
            <a:rPr lang="en-US" dirty="0" smtClean="0"/>
            <a:t>User</a:t>
          </a:r>
          <a:endParaRPr lang="en-US" dirty="0"/>
        </a:p>
      </dgm:t>
    </dgm:pt>
    <dgm:pt modelId="{19A6CDBA-85E7-4408-BAD1-B3543AD4D131}" type="parTrans" cxnId="{3067D5DC-A8D2-4E59-9975-33A1153F367C}">
      <dgm:prSet/>
      <dgm:spPr/>
      <dgm:t>
        <a:bodyPr/>
        <a:lstStyle/>
        <a:p>
          <a:endParaRPr lang="en-US"/>
        </a:p>
      </dgm:t>
    </dgm:pt>
    <dgm:pt modelId="{E3B2D074-3712-40D4-B429-F26509BDDF36}" type="sibTrans" cxnId="{3067D5DC-A8D2-4E59-9975-33A1153F367C}">
      <dgm:prSet/>
      <dgm:spPr/>
      <dgm:t>
        <a:bodyPr/>
        <a:lstStyle/>
        <a:p>
          <a:endParaRPr lang="en-US"/>
        </a:p>
      </dgm:t>
    </dgm:pt>
    <dgm:pt modelId="{BC2B4F47-8870-43D0-887F-7C811C7CD888}">
      <dgm:prSet phldrT="[文本]"/>
      <dgm:spPr/>
      <dgm:t>
        <a:bodyPr/>
        <a:lstStyle/>
        <a:p>
          <a:r>
            <a:rPr lang="en-US" dirty="0" smtClean="0"/>
            <a:t>Tag</a:t>
          </a:r>
          <a:endParaRPr lang="en-US" dirty="0"/>
        </a:p>
      </dgm:t>
    </dgm:pt>
    <dgm:pt modelId="{FE4C2C37-DDFA-4F85-A0E6-658669FCCFDD}" type="parTrans" cxnId="{8EBE8F15-B1BD-448D-A5CC-180634249C36}">
      <dgm:prSet/>
      <dgm:spPr/>
      <dgm:t>
        <a:bodyPr/>
        <a:lstStyle/>
        <a:p>
          <a:endParaRPr lang="en-US"/>
        </a:p>
      </dgm:t>
    </dgm:pt>
    <dgm:pt modelId="{7A9BB1BB-F888-4154-955B-193176C0980C}" type="sibTrans" cxnId="{8EBE8F15-B1BD-448D-A5CC-180634249C36}">
      <dgm:prSet/>
      <dgm:spPr/>
      <dgm:t>
        <a:bodyPr/>
        <a:lstStyle/>
        <a:p>
          <a:endParaRPr lang="en-US"/>
        </a:p>
      </dgm:t>
    </dgm:pt>
    <dgm:pt modelId="{3FCC9C54-3143-4ED4-8750-C0992D258C00}" type="pres">
      <dgm:prSet presAssocID="{589E37A3-696F-49D1-A214-E2515C75D6EC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4442802-0C1D-4113-8512-E9FF77DBBC0F}" type="pres">
      <dgm:prSet presAssocID="{C731F467-A422-48B6-B035-57B8C01FB5D8}" presName="centerShape" presStyleLbl="node0" presStyleIdx="0" presStyleCnt="1"/>
      <dgm:spPr/>
      <dgm:t>
        <a:bodyPr/>
        <a:lstStyle/>
        <a:p>
          <a:endParaRPr lang="en-US"/>
        </a:p>
      </dgm:t>
    </dgm:pt>
    <dgm:pt modelId="{D4E03F32-FC5C-4633-9584-6536D2C8F08E}" type="pres">
      <dgm:prSet presAssocID="{DDE536AE-4C5C-4BE0-920F-2927A227F6E5}" presName="Name9" presStyleLbl="parChTrans1D2" presStyleIdx="0" presStyleCnt="3"/>
      <dgm:spPr/>
      <dgm:t>
        <a:bodyPr/>
        <a:lstStyle/>
        <a:p>
          <a:endParaRPr lang="en-US"/>
        </a:p>
      </dgm:t>
    </dgm:pt>
    <dgm:pt modelId="{966D67D5-827D-48BF-88A9-F722A97621C1}" type="pres">
      <dgm:prSet presAssocID="{DDE536AE-4C5C-4BE0-920F-2927A227F6E5}" presName="connTx" presStyleLbl="parChTrans1D2" presStyleIdx="0" presStyleCnt="3"/>
      <dgm:spPr/>
      <dgm:t>
        <a:bodyPr/>
        <a:lstStyle/>
        <a:p>
          <a:endParaRPr lang="en-US"/>
        </a:p>
      </dgm:t>
    </dgm:pt>
    <dgm:pt modelId="{FBD3DB96-0AE9-4C52-8813-50A11789C0C6}" type="pres">
      <dgm:prSet presAssocID="{C508CB38-EC1A-47E5-A601-117A64EE8F9F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8E06C1-0D48-43E0-9C22-A3DFA0A0588A}" type="pres">
      <dgm:prSet presAssocID="{19A6CDBA-85E7-4408-BAD1-B3543AD4D131}" presName="Name9" presStyleLbl="parChTrans1D2" presStyleIdx="1" presStyleCnt="3"/>
      <dgm:spPr/>
      <dgm:t>
        <a:bodyPr/>
        <a:lstStyle/>
        <a:p>
          <a:endParaRPr lang="en-US"/>
        </a:p>
      </dgm:t>
    </dgm:pt>
    <dgm:pt modelId="{BEAD19ED-7E05-48A7-B209-68EC9E403D6A}" type="pres">
      <dgm:prSet presAssocID="{19A6CDBA-85E7-4408-BAD1-B3543AD4D131}" presName="connTx" presStyleLbl="parChTrans1D2" presStyleIdx="1" presStyleCnt="3"/>
      <dgm:spPr/>
      <dgm:t>
        <a:bodyPr/>
        <a:lstStyle/>
        <a:p>
          <a:endParaRPr lang="en-US"/>
        </a:p>
      </dgm:t>
    </dgm:pt>
    <dgm:pt modelId="{8AF77F85-F805-4749-87AD-FEEECAED2748}" type="pres">
      <dgm:prSet presAssocID="{D2ACDDF1-6B0D-4220-A784-B82FA3AAE61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C24604-07FF-42B0-BFB3-FEF869E0A54C}" type="pres">
      <dgm:prSet presAssocID="{FE4C2C37-DDFA-4F85-A0E6-658669FCCFDD}" presName="Name9" presStyleLbl="parChTrans1D2" presStyleIdx="2" presStyleCnt="3"/>
      <dgm:spPr/>
      <dgm:t>
        <a:bodyPr/>
        <a:lstStyle/>
        <a:p>
          <a:endParaRPr lang="en-US"/>
        </a:p>
      </dgm:t>
    </dgm:pt>
    <dgm:pt modelId="{DE6629EE-A73F-43AC-95F5-75CC995D6BF1}" type="pres">
      <dgm:prSet presAssocID="{FE4C2C37-DDFA-4F85-A0E6-658669FCCFDD}" presName="connTx" presStyleLbl="parChTrans1D2" presStyleIdx="2" presStyleCnt="3"/>
      <dgm:spPr/>
      <dgm:t>
        <a:bodyPr/>
        <a:lstStyle/>
        <a:p>
          <a:endParaRPr lang="en-US"/>
        </a:p>
      </dgm:t>
    </dgm:pt>
    <dgm:pt modelId="{D105C1AD-B4DF-492D-9635-B2FEEE94EAD8}" type="pres">
      <dgm:prSet presAssocID="{BC2B4F47-8870-43D0-887F-7C811C7CD888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47B711-AA32-4946-9BAF-BEC1419908B4}" type="presOf" srcId="{BC2B4F47-8870-43D0-887F-7C811C7CD888}" destId="{D105C1AD-B4DF-492D-9635-B2FEEE94EAD8}" srcOrd="0" destOrd="0" presId="urn:microsoft.com/office/officeart/2005/8/layout/radial1"/>
    <dgm:cxn modelId="{8EBE8F15-B1BD-448D-A5CC-180634249C36}" srcId="{C731F467-A422-48B6-B035-57B8C01FB5D8}" destId="{BC2B4F47-8870-43D0-887F-7C811C7CD888}" srcOrd="2" destOrd="0" parTransId="{FE4C2C37-DDFA-4F85-A0E6-658669FCCFDD}" sibTransId="{7A9BB1BB-F888-4154-955B-193176C0980C}"/>
    <dgm:cxn modelId="{18662801-8A8F-48E7-929F-281D2435C228}" type="presOf" srcId="{589E37A3-696F-49D1-A214-E2515C75D6EC}" destId="{3FCC9C54-3143-4ED4-8750-C0992D258C00}" srcOrd="0" destOrd="0" presId="urn:microsoft.com/office/officeart/2005/8/layout/radial1"/>
    <dgm:cxn modelId="{9032C314-53C9-4C6F-9948-6CA1EDD0A083}" srcId="{589E37A3-696F-49D1-A214-E2515C75D6EC}" destId="{C731F467-A422-48B6-B035-57B8C01FB5D8}" srcOrd="0" destOrd="0" parTransId="{045C7B5F-970F-4B34-8AB1-44A02AC5B138}" sibTransId="{E8FAF579-F13E-42D5-9838-8202A27D4D40}"/>
    <dgm:cxn modelId="{CEE9C280-DFC6-4521-A81B-30F9D53619A9}" type="presOf" srcId="{D2ACDDF1-6B0D-4220-A784-B82FA3AAE61C}" destId="{8AF77F85-F805-4749-87AD-FEEECAED2748}" srcOrd="0" destOrd="0" presId="urn:microsoft.com/office/officeart/2005/8/layout/radial1"/>
    <dgm:cxn modelId="{31CA5F2F-B33A-4581-AA99-034519FB8BE0}" type="presOf" srcId="{FE4C2C37-DDFA-4F85-A0E6-658669FCCFDD}" destId="{70C24604-07FF-42B0-BFB3-FEF869E0A54C}" srcOrd="0" destOrd="0" presId="urn:microsoft.com/office/officeart/2005/8/layout/radial1"/>
    <dgm:cxn modelId="{1DCBA8F8-E8F6-44AE-BFDD-A78080F1A353}" type="presOf" srcId="{FE4C2C37-DDFA-4F85-A0E6-658669FCCFDD}" destId="{DE6629EE-A73F-43AC-95F5-75CC995D6BF1}" srcOrd="1" destOrd="0" presId="urn:microsoft.com/office/officeart/2005/8/layout/radial1"/>
    <dgm:cxn modelId="{69F08F39-E4B6-45F4-BEFB-47675EA6BFA5}" type="presOf" srcId="{DDE536AE-4C5C-4BE0-920F-2927A227F6E5}" destId="{966D67D5-827D-48BF-88A9-F722A97621C1}" srcOrd="1" destOrd="0" presId="urn:microsoft.com/office/officeart/2005/8/layout/radial1"/>
    <dgm:cxn modelId="{09AC637A-D8FF-4122-80E0-1B5987DFA82F}" type="presOf" srcId="{C508CB38-EC1A-47E5-A601-117A64EE8F9F}" destId="{FBD3DB96-0AE9-4C52-8813-50A11789C0C6}" srcOrd="0" destOrd="0" presId="urn:microsoft.com/office/officeart/2005/8/layout/radial1"/>
    <dgm:cxn modelId="{9FD7EB86-98B9-4DB5-B50A-E9352A83FBAF}" type="presOf" srcId="{19A6CDBA-85E7-4408-BAD1-B3543AD4D131}" destId="{268E06C1-0D48-43E0-9C22-A3DFA0A0588A}" srcOrd="0" destOrd="0" presId="urn:microsoft.com/office/officeart/2005/8/layout/radial1"/>
    <dgm:cxn modelId="{44619DC4-C047-4C19-9F74-9E9BFB854EDE}" type="presOf" srcId="{DDE536AE-4C5C-4BE0-920F-2927A227F6E5}" destId="{D4E03F32-FC5C-4633-9584-6536D2C8F08E}" srcOrd="0" destOrd="0" presId="urn:microsoft.com/office/officeart/2005/8/layout/radial1"/>
    <dgm:cxn modelId="{1FB7CB79-F7F4-4CBF-885C-18E9122F0F12}" type="presOf" srcId="{C731F467-A422-48B6-B035-57B8C01FB5D8}" destId="{B4442802-0C1D-4113-8512-E9FF77DBBC0F}" srcOrd="0" destOrd="0" presId="urn:microsoft.com/office/officeart/2005/8/layout/radial1"/>
    <dgm:cxn modelId="{79582679-FC19-431B-AA7A-B875AD1609DC}" type="presOf" srcId="{19A6CDBA-85E7-4408-BAD1-B3543AD4D131}" destId="{BEAD19ED-7E05-48A7-B209-68EC9E403D6A}" srcOrd="1" destOrd="0" presId="urn:microsoft.com/office/officeart/2005/8/layout/radial1"/>
    <dgm:cxn modelId="{56398E83-3AFA-49AB-88E0-0039F4F25B12}" srcId="{C731F467-A422-48B6-B035-57B8C01FB5D8}" destId="{C508CB38-EC1A-47E5-A601-117A64EE8F9F}" srcOrd="0" destOrd="0" parTransId="{DDE536AE-4C5C-4BE0-920F-2927A227F6E5}" sibTransId="{95BA4ED5-FAD5-4BB9-BD00-1E8FCECB2B1E}"/>
    <dgm:cxn modelId="{3067D5DC-A8D2-4E59-9975-33A1153F367C}" srcId="{C731F467-A422-48B6-B035-57B8C01FB5D8}" destId="{D2ACDDF1-6B0D-4220-A784-B82FA3AAE61C}" srcOrd="1" destOrd="0" parTransId="{19A6CDBA-85E7-4408-BAD1-B3543AD4D131}" sibTransId="{E3B2D074-3712-40D4-B429-F26509BDDF36}"/>
    <dgm:cxn modelId="{256A61F6-070E-41C3-873E-B55A719F8BCC}" type="presParOf" srcId="{3FCC9C54-3143-4ED4-8750-C0992D258C00}" destId="{B4442802-0C1D-4113-8512-E9FF77DBBC0F}" srcOrd="0" destOrd="0" presId="urn:microsoft.com/office/officeart/2005/8/layout/radial1"/>
    <dgm:cxn modelId="{BADEB253-B23C-41E8-BFA2-D09FF24431BA}" type="presParOf" srcId="{3FCC9C54-3143-4ED4-8750-C0992D258C00}" destId="{D4E03F32-FC5C-4633-9584-6536D2C8F08E}" srcOrd="1" destOrd="0" presId="urn:microsoft.com/office/officeart/2005/8/layout/radial1"/>
    <dgm:cxn modelId="{74624EA5-B783-4B5C-BBCD-1A424A9326A9}" type="presParOf" srcId="{D4E03F32-FC5C-4633-9584-6536D2C8F08E}" destId="{966D67D5-827D-48BF-88A9-F722A97621C1}" srcOrd="0" destOrd="0" presId="urn:microsoft.com/office/officeart/2005/8/layout/radial1"/>
    <dgm:cxn modelId="{D1AF4433-21D4-4314-B09F-E21DA5951279}" type="presParOf" srcId="{3FCC9C54-3143-4ED4-8750-C0992D258C00}" destId="{FBD3DB96-0AE9-4C52-8813-50A11789C0C6}" srcOrd="2" destOrd="0" presId="urn:microsoft.com/office/officeart/2005/8/layout/radial1"/>
    <dgm:cxn modelId="{BAC06A19-B3D1-4D80-9A74-DA583D18D37F}" type="presParOf" srcId="{3FCC9C54-3143-4ED4-8750-C0992D258C00}" destId="{268E06C1-0D48-43E0-9C22-A3DFA0A0588A}" srcOrd="3" destOrd="0" presId="urn:microsoft.com/office/officeart/2005/8/layout/radial1"/>
    <dgm:cxn modelId="{4122A1EE-3E07-4969-BFFD-4475763C4B01}" type="presParOf" srcId="{268E06C1-0D48-43E0-9C22-A3DFA0A0588A}" destId="{BEAD19ED-7E05-48A7-B209-68EC9E403D6A}" srcOrd="0" destOrd="0" presId="urn:microsoft.com/office/officeart/2005/8/layout/radial1"/>
    <dgm:cxn modelId="{5A4DBD2C-7906-4117-B17D-4CF36773E0FA}" type="presParOf" srcId="{3FCC9C54-3143-4ED4-8750-C0992D258C00}" destId="{8AF77F85-F805-4749-87AD-FEEECAED2748}" srcOrd="4" destOrd="0" presId="urn:microsoft.com/office/officeart/2005/8/layout/radial1"/>
    <dgm:cxn modelId="{3FC4A098-2D74-46FC-8FCA-B73C10D3431B}" type="presParOf" srcId="{3FCC9C54-3143-4ED4-8750-C0992D258C00}" destId="{70C24604-07FF-42B0-BFB3-FEF869E0A54C}" srcOrd="5" destOrd="0" presId="urn:microsoft.com/office/officeart/2005/8/layout/radial1"/>
    <dgm:cxn modelId="{E2DAE402-2B18-4EAC-B7EB-13709CC9DB70}" type="presParOf" srcId="{70C24604-07FF-42B0-BFB3-FEF869E0A54C}" destId="{DE6629EE-A73F-43AC-95F5-75CC995D6BF1}" srcOrd="0" destOrd="0" presId="urn:microsoft.com/office/officeart/2005/8/layout/radial1"/>
    <dgm:cxn modelId="{42C267C8-ED97-410C-A6C9-DF64DB4FAF0F}" type="presParOf" srcId="{3FCC9C54-3143-4ED4-8750-C0992D258C00}" destId="{D105C1AD-B4DF-492D-9635-B2FEEE94EAD8}" srcOrd="6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442802-0C1D-4113-8512-E9FF77DBBC0F}">
      <dsp:nvSpPr>
        <dsp:cNvPr id="0" name=""/>
        <dsp:cNvSpPr/>
      </dsp:nvSpPr>
      <dsp:spPr>
        <a:xfrm>
          <a:off x="656263" y="671218"/>
          <a:ext cx="514838" cy="51483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Image</a:t>
          </a:r>
          <a:endParaRPr lang="en-US" sz="1100" kern="1200" dirty="0"/>
        </a:p>
      </dsp:txBody>
      <dsp:txXfrm>
        <a:off x="731659" y="746614"/>
        <a:ext cx="364046" cy="364046"/>
      </dsp:txXfrm>
    </dsp:sp>
    <dsp:sp modelId="{D4E03F32-FC5C-4633-9584-6536D2C8F08E}">
      <dsp:nvSpPr>
        <dsp:cNvPr id="0" name=""/>
        <dsp:cNvSpPr/>
      </dsp:nvSpPr>
      <dsp:spPr>
        <a:xfrm rot="16200000">
          <a:off x="835933" y="568112"/>
          <a:ext cx="155498" cy="50712"/>
        </a:xfrm>
        <a:custGeom>
          <a:avLst/>
          <a:gdLst/>
          <a:ahLst/>
          <a:cxnLst/>
          <a:rect l="0" t="0" r="0" b="0"/>
          <a:pathLst>
            <a:path>
              <a:moveTo>
                <a:pt x="0" y="25356"/>
              </a:moveTo>
              <a:lnTo>
                <a:pt x="155498" y="25356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09795" y="589581"/>
        <a:ext cx="7774" cy="7774"/>
      </dsp:txXfrm>
    </dsp:sp>
    <dsp:sp modelId="{FBD3DB96-0AE9-4C52-8813-50A11789C0C6}">
      <dsp:nvSpPr>
        <dsp:cNvPr id="0" name=""/>
        <dsp:cNvSpPr/>
      </dsp:nvSpPr>
      <dsp:spPr>
        <a:xfrm>
          <a:off x="656263" y="880"/>
          <a:ext cx="514838" cy="51483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Group</a:t>
          </a:r>
          <a:endParaRPr lang="en-US" sz="1000" kern="1200" dirty="0"/>
        </a:p>
      </dsp:txBody>
      <dsp:txXfrm>
        <a:off x="731659" y="76276"/>
        <a:ext cx="364046" cy="364046"/>
      </dsp:txXfrm>
    </dsp:sp>
    <dsp:sp modelId="{268E06C1-0D48-43E0-9C22-A3DFA0A0588A}">
      <dsp:nvSpPr>
        <dsp:cNvPr id="0" name=""/>
        <dsp:cNvSpPr/>
      </dsp:nvSpPr>
      <dsp:spPr>
        <a:xfrm rot="1800000">
          <a:off x="1126198" y="1070866"/>
          <a:ext cx="155498" cy="50712"/>
        </a:xfrm>
        <a:custGeom>
          <a:avLst/>
          <a:gdLst/>
          <a:ahLst/>
          <a:cxnLst/>
          <a:rect l="0" t="0" r="0" b="0"/>
          <a:pathLst>
            <a:path>
              <a:moveTo>
                <a:pt x="0" y="25356"/>
              </a:moveTo>
              <a:lnTo>
                <a:pt x="155498" y="25356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200060" y="1092334"/>
        <a:ext cx="7774" cy="7774"/>
      </dsp:txXfrm>
    </dsp:sp>
    <dsp:sp modelId="{8AF77F85-F805-4749-87AD-FEEECAED2748}">
      <dsp:nvSpPr>
        <dsp:cNvPr id="0" name=""/>
        <dsp:cNvSpPr/>
      </dsp:nvSpPr>
      <dsp:spPr>
        <a:xfrm>
          <a:off x="1236793" y="1006387"/>
          <a:ext cx="514838" cy="514838"/>
        </a:xfrm>
        <a:prstGeom prst="ellipse">
          <a:avLst/>
        </a:prstGeom>
        <a:solidFill>
          <a:schemeClr val="accent5">
            <a:hueOff val="1063560"/>
            <a:satOff val="-11946"/>
            <a:lumOff val="-254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User</a:t>
          </a:r>
          <a:endParaRPr lang="en-US" sz="1000" kern="1200" dirty="0"/>
        </a:p>
      </dsp:txBody>
      <dsp:txXfrm>
        <a:off x="1312189" y="1081783"/>
        <a:ext cx="364046" cy="364046"/>
      </dsp:txXfrm>
    </dsp:sp>
    <dsp:sp modelId="{70C24604-07FF-42B0-BFB3-FEF869E0A54C}">
      <dsp:nvSpPr>
        <dsp:cNvPr id="0" name=""/>
        <dsp:cNvSpPr/>
      </dsp:nvSpPr>
      <dsp:spPr>
        <a:xfrm rot="9000000">
          <a:off x="545668" y="1070866"/>
          <a:ext cx="155498" cy="50712"/>
        </a:xfrm>
        <a:custGeom>
          <a:avLst/>
          <a:gdLst/>
          <a:ahLst/>
          <a:cxnLst/>
          <a:rect l="0" t="0" r="0" b="0"/>
          <a:pathLst>
            <a:path>
              <a:moveTo>
                <a:pt x="0" y="25356"/>
              </a:moveTo>
              <a:lnTo>
                <a:pt x="155498" y="25356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619530" y="1092334"/>
        <a:ext cx="7774" cy="7774"/>
      </dsp:txXfrm>
    </dsp:sp>
    <dsp:sp modelId="{D105C1AD-B4DF-492D-9635-B2FEEE94EAD8}">
      <dsp:nvSpPr>
        <dsp:cNvPr id="0" name=""/>
        <dsp:cNvSpPr/>
      </dsp:nvSpPr>
      <dsp:spPr>
        <a:xfrm>
          <a:off x="75733" y="1006387"/>
          <a:ext cx="514838" cy="514838"/>
        </a:xfrm>
        <a:prstGeom prst="ellipse">
          <a:avLst/>
        </a:prstGeom>
        <a:solidFill>
          <a:schemeClr val="accent5">
            <a:hueOff val="2127120"/>
            <a:satOff val="-23891"/>
            <a:lumOff val="-50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Tag</a:t>
          </a:r>
          <a:endParaRPr lang="en-US" sz="1000" kern="1200" dirty="0"/>
        </a:p>
      </dsp:txBody>
      <dsp:txXfrm>
        <a:off x="151129" y="1081783"/>
        <a:ext cx="364046" cy="3640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r">
              <a:defRPr sz="1200"/>
            </a:lvl1pPr>
          </a:lstStyle>
          <a:p>
            <a:fld id="{F87AF23C-6CAB-4A6A-B3BC-A88F610E0570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2" tIns="46587" rIns="93172" bIns="4658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2" tIns="46587" rIns="93172" bIns="46587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8"/>
            <a:ext cx="3037840" cy="466433"/>
          </a:xfrm>
          <a:prstGeom prst="rect">
            <a:avLst/>
          </a:prstGeom>
        </p:spPr>
        <p:txBody>
          <a:bodyPr vert="horz" lIns="93172" tIns="46587" rIns="93172" bIns="4658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8"/>
            <a:ext cx="3037840" cy="466433"/>
          </a:xfrm>
          <a:prstGeom prst="rect">
            <a:avLst/>
          </a:prstGeom>
        </p:spPr>
        <p:txBody>
          <a:bodyPr vert="horz" lIns="93172" tIns="46587" rIns="93172" bIns="46587" rtlCol="0" anchor="b"/>
          <a:lstStyle>
            <a:lvl1pPr algn="r">
              <a:defRPr sz="1200"/>
            </a:lvl1pPr>
          </a:lstStyle>
          <a:p>
            <a:fld id="{A6F8110F-5CB8-4B7A-89C2-96B671E60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44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112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422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Stockholm:  where Nobel</a:t>
            </a:r>
            <a:r>
              <a:rPr lang="en-US" baseline="0" dirty="0" smtClean="0"/>
              <a:t> prize ceremony for science is held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472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850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642FBE8-A3A2-43F2-B19B-F5FFD64BB8D4}" type="slidenum">
              <a:rPr lang="en-US" altLang="zh-CN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14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2999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642FBE8-A3A2-43F2-B19B-F5FFD64BB8D4}" type="slidenum">
              <a:rPr lang="en-US" altLang="zh-CN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15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7540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4728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642FBE8-A3A2-43F2-B19B-F5FFD64BB8D4}" type="slidenum">
              <a:rPr lang="en-US" altLang="zh-CN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17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574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4036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9655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642FBE8-A3A2-43F2-B19B-F5FFD64BB8D4}" type="slidenum">
              <a:rPr lang="en-US" altLang="zh-CN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20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180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850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7066" indent="-291179" defTabSz="949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64717" indent="-232943" defTabSz="949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30604" indent="-232943" defTabSz="949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96491" indent="-232943" defTabSz="949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62377" indent="-232943" defTabSz="949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28264" indent="-232943" defTabSz="949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94151" indent="-232943" defTabSz="949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60038" indent="-232943" defTabSz="949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642FBE8-A3A2-43F2-B19B-F5FFD64BB8D4}" type="slidenum">
              <a:rPr lang="en-US" altLang="zh-CN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21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3018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642FBE8-A3A2-43F2-B19B-F5FFD64BB8D4}" type="slidenum">
              <a:rPr lang="en-US" altLang="zh-CN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22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2042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0851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5335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4188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642FBE8-A3A2-43F2-B19B-F5FFD64BB8D4}" type="slidenum">
              <a:rPr lang="en-US" altLang="zh-CN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26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1544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642FBE8-A3A2-43F2-B19B-F5FFD64BB8D4}" type="slidenum">
              <a:rPr lang="en-US" altLang="zh-CN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27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0169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6591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469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601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4500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642FBE8-A3A2-43F2-B19B-F5FFD64BB8D4}" type="slidenum">
              <a:rPr lang="en-US" altLang="zh-CN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31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2571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642FBE8-A3A2-43F2-B19B-F5FFD64BB8D4}" type="slidenum">
              <a:rPr lang="en-US" altLang="zh-CN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32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7913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2623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310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7142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8501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642FBE8-A3A2-43F2-B19B-F5FFD64BB8D4}" type="slidenum">
              <a:rPr lang="en-US" altLang="zh-CN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37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9970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642FBE8-A3A2-43F2-B19B-F5FFD64BB8D4}" type="slidenum">
              <a:rPr lang="en-US" altLang="zh-CN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38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3864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642FBE8-A3A2-43F2-B19B-F5FFD64BB8D4}" type="slidenum">
              <a:rPr lang="en-US" altLang="zh-CN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39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0444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642FBE8-A3A2-43F2-B19B-F5FFD64BB8D4}" type="slidenum">
              <a:rPr lang="en-US" altLang="zh-CN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40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719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51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7026" indent="-291164" defTabSz="94951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64655" indent="-232931" defTabSz="94951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30518" indent="-232931" defTabSz="94951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96380" indent="-232931" defTabSz="94951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62241" indent="-232931" defTabSz="94951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28104" indent="-232931" defTabSz="94951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93966" indent="-232931" defTabSz="94951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59829" indent="-232931" defTabSz="94951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642FBE8-A3A2-43F2-B19B-F5FFD64BB8D4}" type="slidenum">
              <a:rPr lang="en-US" altLang="zh-CN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5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4508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642FBE8-A3A2-43F2-B19B-F5FFD64BB8D4}" type="slidenum">
              <a:rPr lang="en-US" altLang="zh-CN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41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0374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6367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6576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1770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642FBE8-A3A2-43F2-B19B-F5FFD64BB8D4}" type="slidenum">
              <a:rPr lang="en-US" altLang="zh-CN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45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4296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0482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8501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642FBE8-A3A2-43F2-B19B-F5FFD64BB8D4}" type="slidenum">
              <a:rPr lang="en-US" altLang="zh-CN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49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1651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642FBE8-A3A2-43F2-B19B-F5FFD64BB8D4}" type="slidenum">
              <a:rPr lang="en-US" altLang="zh-CN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50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3435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642FBE8-A3A2-43F2-B19B-F5FFD64BB8D4}" type="slidenum">
              <a:rPr lang="en-US" altLang="zh-CN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51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879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51227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642FBE8-A3A2-43F2-B19B-F5FFD64BB8D4}" type="slidenum">
              <a:rPr lang="en-US" altLang="zh-CN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56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4208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57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0049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58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8501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60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6502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61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49672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62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286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63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5009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64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46770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65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0629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66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054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642FBE8-A3A2-43F2-B19B-F5FFD64BB8D4}" type="slidenum">
              <a:rPr lang="en-US" altLang="zh-CN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7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36129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3200" dirty="0" smtClean="0"/>
              <a:t>Note that we use the normalized relation matrices instead of the original ones:</a:t>
            </a:r>
            <a:br>
              <a:rPr lang="en-US" altLang="en-US" sz="3200" dirty="0" smtClean="0"/>
            </a:br>
            <a:r>
              <a:rPr lang="en-US" altLang="en-US" sz="3200" dirty="0" smtClean="0">
                <a:latin typeface="Cambria Math" panose="02040503050406030204" pitchFamily="18" charset="0"/>
              </a:rPr>
              <a:t>𝑆_𝑖𝑗=𝐷_𝑖𝑗^((−1/2)) 𝑅_𝑖𝑗</a:t>
            </a:r>
            <a:r>
              <a:rPr lang="en-US" altLang="zh-CN" sz="3200" dirty="0" smtClean="0">
                <a:latin typeface="Cambria Math" panose="02040503050406030204" pitchFamily="18" charset="0"/>
              </a:rPr>
              <a:t> 𝐷_𝑗𝑖^((−1/2)),  𝐷_𝑖𝑗=𝑑𝑖𝑎𝑔[∑2_𝑞▒𝑅_(𝑖𝑗, 𝑝𝑞) ]  </a:t>
            </a:r>
            <a:r>
              <a:rPr lang="en-US" altLang="en-US" sz="3200" dirty="0" smtClean="0"/>
              <a:t/>
            </a:r>
            <a:br>
              <a:rPr lang="en-US" altLang="en-US" sz="3200" dirty="0" smtClean="0"/>
            </a:br>
            <a:r>
              <a:rPr lang="en-US" altLang="en-US" sz="3200" dirty="0" smtClean="0"/>
              <a:t>This not only generates more stable results, but also supports the later steps since multiplying </a:t>
            </a:r>
            <a:r>
              <a:rPr lang="en-US" altLang="zh-CN" sz="3200" dirty="0" smtClean="0">
                <a:latin typeface="Cambria Math" panose="02040503050406030204" pitchFamily="18" charset="0"/>
              </a:rPr>
              <a:t>𝑅_𝑖𝑗</a:t>
            </a:r>
            <a:r>
              <a:rPr lang="en-US" altLang="en-US" sz="3200" dirty="0" smtClean="0"/>
              <a:t> by any constant will not change </a:t>
            </a:r>
            <a:r>
              <a:rPr lang="en-US" altLang="en-US" sz="3200" dirty="0" smtClean="0">
                <a:latin typeface="Cambria Math" panose="02040503050406030204" pitchFamily="18" charset="0"/>
              </a:rPr>
              <a:t>𝑆_𝑖𝑗</a:t>
            </a:r>
            <a:endParaRPr lang="en-US" altLang="en-US" sz="3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67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6887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68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00426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72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8501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74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73992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75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4025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Examples: </a:t>
            </a:r>
            <a:r>
              <a:rPr lang="en-US" dirty="0" err="1" smtClean="0"/>
              <a:t>pos</a:t>
            </a:r>
            <a:r>
              <a:rPr lang="en-US" dirty="0" smtClean="0"/>
              <a:t>/</a:t>
            </a:r>
            <a:r>
              <a:rPr lang="en-US" dirty="0" err="1" smtClean="0"/>
              <a:t>neg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175-4865-435D-BB34-64C925A08DB9}" type="slidenum">
              <a:rPr lang="en-US" smtClean="0">
                <a:solidFill>
                  <a:prstClr val="black"/>
                </a:solidFill>
              </a:rPr>
              <a:pPr/>
              <a:t>76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25321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77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42660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78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52985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79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00101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175-4865-435D-BB34-64C925A08DB9}" type="slidenum">
              <a:rPr lang="en-US" smtClean="0">
                <a:solidFill>
                  <a:prstClr val="black"/>
                </a:solidFill>
              </a:rPr>
              <a:pPr/>
              <a:t>80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98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007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Supply chain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175-4865-435D-BB34-64C925A08DB9}" type="slidenum">
              <a:rPr lang="en-US" smtClean="0">
                <a:solidFill>
                  <a:prstClr val="black"/>
                </a:solidFill>
              </a:rPr>
              <a:pPr/>
              <a:t>81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58815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Göteborg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/Gothenburg, </a:t>
            </a:r>
            <a:r>
              <a:rPr lang="en-US" dirty="0" smtClean="0"/>
              <a:t>Sweden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30991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85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8501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84188" y="731838"/>
            <a:ext cx="6508750" cy="3660775"/>
          </a:xfrm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2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91459" indent="-304407" defTabSz="992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217628" indent="-243525" defTabSz="992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704681" indent="-243525" defTabSz="992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191733" indent="-243525" defTabSz="992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678786" indent="-243525" defTabSz="992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3165838" indent="-243525" defTabSz="992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652889" indent="-243525" defTabSz="992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4139939" indent="-243525" defTabSz="992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ACF92E78-2D32-4F20-8D45-95EB4E9ACC3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  <a:defRPr/>
              </a:pPr>
              <a:t>86</a:t>
            </a:fld>
            <a:endParaRPr lang="en-US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80261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076057-3DA1-4B36-A891-1FEF3FD2CCA3}" type="slidenum">
              <a:rPr lang="en-US" smtClean="0">
                <a:solidFill>
                  <a:prstClr val="black"/>
                </a:solidFill>
              </a:rPr>
              <a:pPr/>
              <a:t>88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19609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want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study</a:t>
            </a:r>
            <a:r>
              <a:rPr lang="zh-CN" altLang="en-US" dirty="0" smtClean="0"/>
              <a:t> </a:t>
            </a:r>
            <a:r>
              <a:rPr lang="en-US" altLang="zh-CN" dirty="0" smtClean="0"/>
              <a:t>citation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recommendation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</a:t>
            </a:r>
            <a:r>
              <a:rPr lang="zh-CN" altLang="en-US" dirty="0" smtClean="0"/>
              <a:t> </a:t>
            </a:r>
            <a:r>
              <a:rPr lang="en-US" altLang="zh-CN" dirty="0" smtClean="0"/>
              <a:t>specifically</a:t>
            </a:r>
            <a:r>
              <a:rPr lang="zh-CN" altLang="en-US" dirty="0" smtClean="0"/>
              <a:t>,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desirable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setting:</a:t>
            </a:r>
            <a:endParaRPr lang="en-US" dirty="0" smtClean="0"/>
          </a:p>
          <a:p>
            <a:endParaRPr lang="en-US" dirty="0" smtClean="0"/>
          </a:p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take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newly</a:t>
            </a:r>
            <a:r>
              <a:rPr lang="zh-CN" altLang="en-US" dirty="0" smtClean="0"/>
              <a:t> </a:t>
            </a:r>
            <a:r>
              <a:rPr lang="en-US" altLang="zh-CN" dirty="0" smtClean="0"/>
              <a:t>written</a:t>
            </a:r>
            <a:r>
              <a:rPr lang="zh-CN" altLang="en-US" dirty="0" smtClean="0"/>
              <a:t> </a:t>
            </a:r>
            <a:r>
              <a:rPr lang="en-US" altLang="zh-CN" dirty="0" smtClean="0"/>
              <a:t>manuscript’s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title,</a:t>
            </a:r>
            <a:r>
              <a:rPr lang="zh-CN" altLang="en-US" dirty="0" smtClean="0"/>
              <a:t> </a:t>
            </a:r>
            <a:r>
              <a:rPr lang="en-US" altLang="zh-CN" dirty="0" smtClean="0"/>
              <a:t>abstract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/</a:t>
            </a:r>
            <a:r>
              <a:rPr lang="zh-CN" altLang="en-US" dirty="0" smtClean="0"/>
              <a:t> </a:t>
            </a:r>
            <a:r>
              <a:rPr lang="en-US" altLang="zh-CN" dirty="0" smtClean="0"/>
              <a:t>or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content</a:t>
            </a:r>
            <a:r>
              <a:rPr lang="zh-CN" altLang="en-US" dirty="0" smtClean="0"/>
              <a:t>,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manuscript’s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attributes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input</a:t>
            </a:r>
            <a:r>
              <a:rPr lang="zh-CN" altLang="en-US" dirty="0" smtClean="0"/>
              <a:t>. </a:t>
            </a:r>
            <a:r>
              <a:rPr lang="en-US" altLang="zh-CN" dirty="0" smtClean="0"/>
              <a:t>Based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pool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candidate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papers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bibliographic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dataset</a:t>
            </a:r>
            <a:r>
              <a:rPr lang="zh-CN" altLang="en-US" dirty="0" smtClean="0"/>
              <a:t>,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finally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suggests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small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number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papers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high</a:t>
            </a:r>
            <a:r>
              <a:rPr lang="zh-CN" altLang="en-US" dirty="0" smtClean="0"/>
              <a:t> </a:t>
            </a:r>
            <a:r>
              <a:rPr lang="en-US" altLang="zh-CN" dirty="0" smtClean="0"/>
              <a:t>quality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references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query</a:t>
            </a:r>
            <a:r>
              <a:rPr lang="zh-CN" altLang="en-US" dirty="0" smtClean="0"/>
              <a:t> </a:t>
            </a:r>
            <a:r>
              <a:rPr lang="en-US" altLang="zh-CN" dirty="0" smtClean="0"/>
              <a:t>manuscript.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5900-75BB-4461-9C9E-E07F4184708E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37673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While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second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information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need,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link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prediction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problem.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People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look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highly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authority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author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who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study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problem,</a:t>
            </a:r>
            <a:r>
              <a:rPr kumimoji="1" lang="en-US" altLang="zh-CN" baseline="0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appealing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conference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such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problem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publish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in,</a:t>
            </a:r>
            <a:r>
              <a:rPr kumimoji="1" lang="en-US" altLang="zh-CN" baseline="0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terms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problem,</a:t>
            </a:r>
            <a:r>
              <a:rPr kumimoji="1" lang="en-US" altLang="zh-CN" baseline="0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finally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get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high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quality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references.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5900-75BB-4461-9C9E-E07F4184708E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55883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5900-75BB-4461-9C9E-E07F4184708E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98426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 typeface="Arial"/>
              <a:buChar char="•"/>
            </a:pPr>
            <a:r>
              <a:rPr kumimoji="1" lang="en-US" altLang="zh-CN" dirty="0" smtClean="0"/>
              <a:t>Overall,</a:t>
            </a:r>
            <a:r>
              <a:rPr kumimoji="1" lang="en-US" altLang="zh-CN" baseline="0" dirty="0" smtClean="0"/>
              <a:t> </a:t>
            </a:r>
            <a:r>
              <a:rPr kumimoji="1" lang="en-US" altLang="zh-CN" baseline="0" dirty="0" err="1" smtClean="0"/>
              <a:t>ClusCite</a:t>
            </a:r>
            <a:r>
              <a:rPr kumimoji="1" lang="en-US" altLang="zh-CN" baseline="0" dirty="0" smtClean="0"/>
              <a:t> get superior performance over all compared methods</a:t>
            </a:r>
          </a:p>
          <a:p>
            <a:pPr marL="174708" indent="-174708">
              <a:buFont typeface="Arial"/>
              <a:buChar char="•"/>
            </a:pPr>
            <a:r>
              <a:rPr kumimoji="1" lang="en-US" altLang="zh-CN" baseline="0" dirty="0" smtClean="0"/>
              <a:t>Even though </a:t>
            </a:r>
            <a:r>
              <a:rPr kumimoji="1" lang="en-US" altLang="zh-CN" baseline="0" dirty="0" err="1" smtClean="0"/>
              <a:t>MixSim</a:t>
            </a:r>
            <a:r>
              <a:rPr kumimoji="1" lang="en-US" altLang="zh-CN" baseline="0" dirty="0" smtClean="0"/>
              <a:t> leverage same types of features as </a:t>
            </a:r>
            <a:r>
              <a:rPr kumimoji="1" lang="en-US" altLang="zh-CN" baseline="0" dirty="0" err="1" smtClean="0"/>
              <a:t>ClusCite</a:t>
            </a:r>
            <a:r>
              <a:rPr kumimoji="1" lang="en-US" altLang="zh-CN" baseline="0" dirty="0" smtClean="0"/>
              <a:t>, it does not distinguish citation behavioral patterns in different interest groups</a:t>
            </a:r>
          </a:p>
          <a:p>
            <a:pPr marL="174708" indent="-174708">
              <a:buFont typeface="Arial"/>
              <a:buChar char="•"/>
            </a:pPr>
            <a:endParaRPr kumimoji="1" lang="en-US" altLang="zh-CN" baseline="0" dirty="0" smtClean="0"/>
          </a:p>
          <a:p>
            <a:pPr marL="174708" indent="-174708">
              <a:buFont typeface="Arial"/>
              <a:buChar char="•"/>
            </a:pPr>
            <a:r>
              <a:rPr kumimoji="1" lang="en-US" altLang="zh-CN" dirty="0" smtClean="0"/>
              <a:t>We found</a:t>
            </a:r>
            <a:r>
              <a:rPr kumimoji="1" lang="en-US" altLang="zh-CN" baseline="0" dirty="0" smtClean="0"/>
              <a:t> that if you use only authority (</a:t>
            </a:r>
            <a:r>
              <a:rPr kumimoji="1" lang="en-US" altLang="zh-CN" baseline="0" dirty="0" err="1" smtClean="0"/>
              <a:t>PopRank</a:t>
            </a:r>
            <a:r>
              <a:rPr kumimoji="1" lang="en-US" altLang="zh-CN" baseline="0" dirty="0" smtClean="0"/>
              <a:t>), or only topical similarity (</a:t>
            </a:r>
            <a:r>
              <a:rPr kumimoji="1" lang="en-US" altLang="zh-CN" baseline="0" dirty="0" err="1" smtClean="0"/>
              <a:t>TopicSim</a:t>
            </a:r>
            <a:r>
              <a:rPr kumimoji="1" lang="en-US" altLang="zh-CN" baseline="0" dirty="0" smtClean="0"/>
              <a:t>, Link-PLSA-LDA), the results are actually not good</a:t>
            </a:r>
          </a:p>
          <a:p>
            <a:pPr marL="174708" indent="-174708">
              <a:buFont typeface="Arial"/>
              <a:buChar char="•"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25900-75BB-4461-9C9E-E07F4184708E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24430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493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49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5305" indent="-302040" defTabSz="9849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08161" indent="-241632" defTabSz="9849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91426" indent="-241632" defTabSz="9849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74690" indent="-241632" defTabSz="9849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57954" indent="-241632" defTabSz="9849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41218" indent="-241632" defTabSz="9849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24483" indent="-241632" defTabSz="9849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07747" indent="-241632" defTabSz="9849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642FBE8-A3A2-43F2-B19B-F5FFD64BB8D4}" type="slidenum">
              <a:rPr lang="en-US" altLang="zh-CN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9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9173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97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8501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84072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76168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Oslu</a:t>
            </a:r>
            <a:r>
              <a:rPr lang="en-US" dirty="0" smtClean="0"/>
              <a:t> </a:t>
            </a:r>
            <a:r>
              <a:rPr lang="en-US" dirty="0" err="1" smtClean="0"/>
              <a:t>scenary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1573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7713" y="1181100"/>
            <a:ext cx="5670550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108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8501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161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CN" altLang="en-US" dirty="0">
              <a:latin typeface="Times New Roman" charset="0"/>
              <a:ea typeface="SimSun" charset="0"/>
              <a:cs typeface="SimSun" charset="0"/>
            </a:endParaRPr>
          </a:p>
        </p:txBody>
      </p:sp>
      <p:sp>
        <p:nvSpPr>
          <p:cNvPr id="111619" name="Slide Number Placeholder 3"/>
          <p:cNvSpPr txBox="1">
            <a:spLocks noGrp="1"/>
          </p:cNvSpPr>
          <p:nvPr/>
        </p:nvSpPr>
        <p:spPr bwMode="auto">
          <a:xfrm>
            <a:off x="3971752" y="8831264"/>
            <a:ext cx="3038649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defTabSz="931863"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defTabSz="931863"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defTabSz="931863"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defTabSz="931863"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/>
            <a:fld id="{65012DEA-029A-1B4F-B94D-BFC01716D98D}" type="slidenum">
              <a:rPr lang="zh-CN" altLang="en-US" sz="1200">
                <a:latin typeface="Times New Roman" charset="0"/>
                <a:ea typeface="SimSun" charset="0"/>
                <a:cs typeface="SimSun" charset="0"/>
              </a:rPr>
              <a:pPr algn="r"/>
              <a:t>109</a:t>
            </a:fld>
            <a:endParaRPr lang="en-US" altLang="zh-CN" sz="1200">
              <a:latin typeface="Times New Roman" charset="0"/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12964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849" y="4416426"/>
            <a:ext cx="5606703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854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49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5305" indent="-302040" defTabSz="9849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08161" indent="-241632" defTabSz="9849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91426" indent="-241632" defTabSz="9849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74690" indent="-241632" defTabSz="9849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57954" indent="-241632" defTabSz="9849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41218" indent="-241632" defTabSz="9849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24483" indent="-241632" defTabSz="9849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07747" indent="-241632" defTabSz="9849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642FBE8-A3A2-43F2-B19B-F5FFD64BB8D4}" type="slidenum">
              <a:rPr lang="en-US" altLang="zh-CN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10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061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19609"/>
            <a:ext cx="12192000" cy="69776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600" y="1669142"/>
            <a:ext cx="11930743" cy="2499595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spc="-51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1" y="4168737"/>
            <a:ext cx="10058400" cy="1143000"/>
          </a:xfrm>
        </p:spPr>
        <p:txBody>
          <a:bodyPr lIns="91436" rIns="91436">
            <a:normAutofit/>
          </a:bodyPr>
          <a:lstStyle>
            <a:lvl1pPr marL="0" indent="0" algn="l">
              <a:buNone/>
              <a:defRPr sz="2400" b="1" cap="all" spc="200" baseline="0">
                <a:solidFill>
                  <a:schemeClr val="tx1"/>
                </a:solidFill>
                <a:latin typeface="Berlin Sans FB Demi" panose="020E0802020502020306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F1DFC3-F9F2-4E1C-ABBD-7F3E0AE316A0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 altLang="zh-CN" sz="1200">
                <a:solidFill>
                  <a:srgbClr val="000000"/>
                </a:solidFill>
                <a:latin typeface="SimSun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343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731D86-AB58-4964-823F-886F8216EFA4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 altLang="zh-CN" sz="1200">
                <a:solidFill>
                  <a:srgbClr val="000000"/>
                </a:solidFill>
                <a:latin typeface="SimSun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731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B23692-3523-459D-9D7C-1FBFE7BA5917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 altLang="zh-CN" sz="1200">
                <a:solidFill>
                  <a:srgbClr val="000000"/>
                </a:solidFill>
                <a:latin typeface="SimSun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687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E5F33C-4535-499D-A6F4-1332CD7EF68B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 altLang="zh-CN" sz="1200">
                <a:solidFill>
                  <a:srgbClr val="000000"/>
                </a:solidFill>
                <a:latin typeface="SimSun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860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4807E6-B912-4895-9799-60D57E04CA91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 altLang="zh-CN" sz="1200">
                <a:solidFill>
                  <a:srgbClr val="000000"/>
                </a:solidFill>
                <a:latin typeface="SimSun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361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000" y="115888"/>
            <a:ext cx="3048000" cy="64373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115888"/>
            <a:ext cx="8940800" cy="64373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41B6EE-633C-45DE-96A5-F8D854884194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 altLang="zh-CN" sz="1200">
                <a:solidFill>
                  <a:srgbClr val="000000"/>
                </a:solidFill>
                <a:latin typeface="SimSun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730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65935"/>
            <a:ext cx="12192000" cy="69776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1" y="1762662"/>
            <a:ext cx="10058400" cy="2528396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1" y="4168737"/>
            <a:ext cx="10058400" cy="1143000"/>
          </a:xfrm>
        </p:spPr>
        <p:txBody>
          <a:bodyPr lIns="91436" rIns="91436">
            <a:normAutofit/>
          </a:bodyPr>
          <a:lstStyle>
            <a:lvl1pPr marL="0" indent="0" algn="l">
              <a:buNone/>
              <a:defRPr sz="2400" b="1" cap="all" spc="200" baseline="0">
                <a:solidFill>
                  <a:schemeClr val="tx1"/>
                </a:solidFill>
                <a:latin typeface="Berlin Sans FB Demi" panose="020E0802020502020306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32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5" y="221676"/>
            <a:ext cx="11369963" cy="738909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>
            <a:lvl1pPr marL="461951" indent="-461951">
              <a:defRPr sz="2800"/>
            </a:lvl1pPr>
            <a:lvl2pPr marL="738170" indent="-538149">
              <a:defRPr sz="2800"/>
            </a:lvl2pPr>
            <a:lvl3pPr marL="858817" indent="-474651">
              <a:defRPr sz="2800"/>
            </a:lvl3pPr>
            <a:lvl4pPr marL="1144559" indent="-522275">
              <a:defRPr sz="2800"/>
            </a:lvl4pPr>
            <a:lvl5pPr marL="1376328" indent="-507987">
              <a:defRPr sz="2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42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36" rIns="91436" anchor="t" anchorCtr="0">
            <a:normAutofit/>
          </a:bodyPr>
          <a:lstStyle>
            <a:lvl1pPr marL="0" indent="0" algn="ctr">
              <a:buNone/>
              <a:defRPr sz="2800" cap="all" spc="200" baseline="0">
                <a:solidFill>
                  <a:schemeClr val="tx1"/>
                </a:solidFill>
                <a:latin typeface="+mj-lt"/>
              </a:defRPr>
            </a:lvl1pPr>
            <a:lvl2pPr marL="45717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" y="6492879"/>
            <a:ext cx="1312025" cy="365125"/>
          </a:xfrm>
          <a:prstGeom prst="rect">
            <a:avLst/>
          </a:prstGeom>
        </p:spPr>
        <p:txBody>
          <a:bodyPr lIns="91436" tIns="45718" rIns="91436" bIns="45718"/>
          <a:lstStyle/>
          <a:p>
            <a:fld id="{4FAB73BC-B049-4115-A692-8D63A059BFB8}" type="slidenum">
              <a:rPr lang="en-US" dirty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79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41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5" y="221676"/>
            <a:ext cx="11369963" cy="738909"/>
          </a:xfrm>
        </p:spPr>
        <p:txBody>
          <a:bodyPr/>
          <a:lstStyle>
            <a:lvl1pPr marL="0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>
            <a:lvl1pPr marL="461951" indent="-461951">
              <a:defRPr sz="2800"/>
            </a:lvl1pPr>
            <a:lvl2pPr marL="738170" indent="-538149">
              <a:defRPr sz="2800"/>
            </a:lvl2pPr>
            <a:lvl3pPr marL="858817" indent="-474651">
              <a:defRPr sz="2800"/>
            </a:lvl3pPr>
            <a:lvl4pPr marL="1144559" indent="-522275">
              <a:defRPr sz="2800"/>
            </a:lvl4pPr>
            <a:lvl5pPr marL="1376328" indent="-507987">
              <a:defRPr sz="2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5"/>
            <a:ext cx="4937760" cy="736283"/>
          </a:xfrm>
        </p:spPr>
        <p:txBody>
          <a:bodyPr lIns="91436" rIns="91436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5"/>
            <a:ext cx="4937760" cy="736283"/>
          </a:xfrm>
        </p:spPr>
        <p:txBody>
          <a:bodyPr lIns="91436" rIns="91436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5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0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7" y="6459788"/>
            <a:ext cx="4822804" cy="365125"/>
          </a:xfrm>
          <a:prstGeom prst="rect">
            <a:avLst/>
          </a:prstGeom>
        </p:spPr>
        <p:txBody>
          <a:bodyPr lIns="91436" tIns="45718" rIns="91436" bIns="45718"/>
          <a:lstStyle/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71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35829" y="6492879"/>
            <a:ext cx="2472271" cy="365125"/>
          </a:xfrm>
          <a:prstGeom prst="rect">
            <a:avLst/>
          </a:prstGeom>
        </p:spPr>
        <p:txBody>
          <a:bodyPr lIns="91436" tIns="45718" rIns="91436" bIns="45718"/>
          <a:lstStyle/>
          <a:p>
            <a:fld id="{49B74239-73C9-4B55-8B1C-66BCA0FCF2F2}" type="datetime1">
              <a:rPr lang="en-US" smtClean="0">
                <a:solidFill>
                  <a:srgbClr val="000000"/>
                </a:solidFill>
              </a:rPr>
              <a:pPr/>
              <a:t>2/4/2017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7" y="6459788"/>
            <a:ext cx="4822804" cy="365125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" y="6492879"/>
            <a:ext cx="1312025" cy="365125"/>
          </a:xfrm>
          <a:prstGeom prst="rect">
            <a:avLst/>
          </a:prstGeom>
        </p:spPr>
        <p:txBody>
          <a:bodyPr lIns="91436" tIns="45718" rIns="91436" bIns="45718"/>
          <a:lstStyle/>
          <a:p>
            <a:fld id="{4FAB73BC-B049-4115-A692-8D63A059BFB8}" type="slidenum">
              <a:rPr lang="en-US" dirty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27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1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2"/>
            <a:ext cx="3200400" cy="3379124"/>
          </a:xfrm>
        </p:spPr>
        <p:txBody>
          <a:bodyPr lIns="91436" rIns="91436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5" y="6459788"/>
            <a:ext cx="2618511" cy="365125"/>
          </a:xfrm>
          <a:prstGeom prst="rect">
            <a:avLst/>
          </a:prstGeom>
        </p:spPr>
        <p:txBody>
          <a:bodyPr lIns="91436" tIns="45718" rIns="91436" bIns="45718"/>
          <a:lstStyle>
            <a:lvl1pPr algn="l">
              <a:defRPr/>
            </a:lvl1pPr>
          </a:lstStyle>
          <a:p>
            <a:fld id="{CBBD38C9-86BE-42BA-90B7-7B0F222A966C}" type="datetime1">
              <a:rPr lang="en-US" smtClean="0">
                <a:solidFill>
                  <a:srgbClr val="000000"/>
                </a:solidFill>
              </a:rPr>
              <a:pPr/>
              <a:t>2/4/2017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8"/>
            <a:ext cx="4648200" cy="365125"/>
          </a:xfrm>
          <a:prstGeom prst="rect">
            <a:avLst/>
          </a:prstGeom>
        </p:spPr>
        <p:txBody>
          <a:bodyPr lIns="91436" tIns="45718" rIns="91436" bIns="45718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>
              <a:solidFill>
                <a:srgbClr val="63705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" y="6492879"/>
            <a:ext cx="1312025" cy="365125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>
                <a:solidFill>
                  <a:srgbClr val="637052"/>
                </a:solidFill>
              </a:rPr>
              <a:pPr/>
              <a:t>‹#›</a:t>
            </a:fld>
            <a:endParaRPr lang="en-US" dirty="0">
              <a:solidFill>
                <a:srgbClr val="6370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03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381000"/>
            <a:ext cx="11203517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371600"/>
            <a:ext cx="55372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371600"/>
            <a:ext cx="55372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457189"/>
            <a:fld id="{F8AEC942-2407-433B-A893-91FC14D7604A}" type="slidenum">
              <a:rPr lang="en-US" altLang="en-US">
                <a:solidFill>
                  <a:srgbClr val="000000"/>
                </a:solidFill>
              </a:rPr>
              <a:pPr defTabSz="457189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60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381000"/>
            <a:ext cx="11203517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371600"/>
            <a:ext cx="55372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371600"/>
            <a:ext cx="55372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457189"/>
            <a:fld id="{F8AEC942-2407-433B-A893-91FC14D7604A}" type="slidenum">
              <a:rPr lang="en-US" altLang="en-US">
                <a:solidFill>
                  <a:srgbClr val="000000"/>
                </a:solidFill>
              </a:rPr>
              <a:pPr defTabSz="457189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05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10943168" y="6569076"/>
            <a:ext cx="124883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218622-74A5-F245-B6AF-DDBD1E589A72}" type="slidenum">
              <a:rPr lang="zh-CN" altLang="en-US"/>
              <a:pPr>
                <a:defRPr/>
              </a:pPr>
              <a:t>‹#›</a:t>
            </a:fld>
            <a:r>
              <a:rPr lang="en-US" altLang="zh-CN" sz="1200">
                <a:latin typeface="SimSun" charset="0"/>
                <a:cs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1965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0C4107-0A05-4D30-9EF2-563E061F69F8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 altLang="zh-CN" sz="1200">
                <a:solidFill>
                  <a:srgbClr val="000000"/>
                </a:solidFill>
                <a:latin typeface="SimSun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613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83425D-A271-4E58-BC54-E40BC38DE8FE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 altLang="zh-CN" sz="1200">
                <a:solidFill>
                  <a:srgbClr val="000000"/>
                </a:solidFill>
                <a:latin typeface="SimSun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253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32F689-CC77-4F0D-8408-D7899B0F40DA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 altLang="zh-CN" sz="1200">
                <a:solidFill>
                  <a:srgbClr val="000000"/>
                </a:solidFill>
                <a:latin typeface="SimSun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614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1" y="1133476"/>
            <a:ext cx="5676900" cy="5419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4901" y="1133476"/>
            <a:ext cx="5676900" cy="5419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12FB6A-C15C-4D46-9E8A-29BBF62E75D9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 altLang="zh-CN" sz="1200">
                <a:solidFill>
                  <a:srgbClr val="000000"/>
                </a:solidFill>
                <a:latin typeface="SimSun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724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7BEC82-9225-4B37-8383-E1BB52895A46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 altLang="zh-CN" sz="1200">
                <a:solidFill>
                  <a:srgbClr val="000000"/>
                </a:solidFill>
                <a:latin typeface="SimSun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119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219203"/>
            <a:ext cx="11406908" cy="5209309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/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91131" y="1100537"/>
            <a:ext cx="10972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6"/>
            <a:ext cx="1066800" cy="273844"/>
          </a:xfrm>
          <a:prstGeom prst="rect">
            <a:avLst/>
          </a:prstGeom>
        </p:spPr>
        <p:txBody>
          <a:bodyPr lIns="91436" tIns="45718" rIns="91436" bIns="45718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b="0" smtClean="0"/>
              <a:pPr/>
              <a:t>‹#›</a:t>
            </a:fld>
            <a:endParaRPr lang="en-US" sz="1600" b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829" r:id="rId3"/>
    <p:sldLayoutId id="2147483830" r:id="rId4"/>
  </p:sldLayoutIdLst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914354" rtl="0" eaLnBrk="1" latinLnBrk="0" hangingPunct="1">
        <a:lnSpc>
          <a:spcPct val="85000"/>
        </a:lnSpc>
        <a:spcBef>
          <a:spcPct val="0"/>
        </a:spcBef>
        <a:buNone/>
        <a:defRPr sz="4000" b="1" kern="1200" spc="-51" baseline="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05" indent="-341305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74" indent="-37305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79" indent="-30002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791" indent="-290506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971" indent="-274632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3"/>
          <p:cNvCxnSpPr/>
          <p:nvPr userDrawn="1"/>
        </p:nvCxnSpPr>
        <p:spPr>
          <a:xfrm>
            <a:off x="203201" y="989014"/>
            <a:ext cx="11715751" cy="1587"/>
          </a:xfrm>
          <a:prstGeom prst="straightConnector1">
            <a:avLst/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203201" y="1065214"/>
            <a:ext cx="11715751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8"/>
          <p:cNvCxnSpPr/>
          <p:nvPr userDrawn="1"/>
        </p:nvCxnSpPr>
        <p:spPr>
          <a:xfrm>
            <a:off x="203201" y="6551614"/>
            <a:ext cx="11715751" cy="1587"/>
          </a:xfrm>
          <a:prstGeom prst="straightConnector1">
            <a:avLst/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9"/>
          <p:cNvCxnSpPr/>
          <p:nvPr userDrawn="1"/>
        </p:nvCxnSpPr>
        <p:spPr>
          <a:xfrm>
            <a:off x="203201" y="6475414"/>
            <a:ext cx="11715751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9913" name="标题占位符 1"/>
          <p:cNvSpPr>
            <a:spLocks noGrp="1"/>
          </p:cNvSpPr>
          <p:nvPr>
            <p:ph type="title"/>
          </p:nvPr>
        </p:nvSpPr>
        <p:spPr bwMode="auto">
          <a:xfrm>
            <a:off x="0" y="115889"/>
            <a:ext cx="121920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Title</a:t>
            </a:r>
            <a:endParaRPr lang="zh-CN" altLang="en-US" smtClean="0"/>
          </a:p>
        </p:txBody>
      </p:sp>
      <p:sp>
        <p:nvSpPr>
          <p:cNvPr id="103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304800" y="1133476"/>
            <a:ext cx="11557000" cy="541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First Layer</a:t>
            </a:r>
            <a:endParaRPr lang="zh-CN" altLang="en-US" smtClean="0"/>
          </a:p>
          <a:p>
            <a:pPr lvl="1"/>
            <a:r>
              <a:rPr lang="en-US" altLang="zh-CN" smtClean="0"/>
              <a:t>Second Layer</a:t>
            </a:r>
            <a:endParaRPr lang="zh-CN" altLang="en-US" smtClean="0"/>
          </a:p>
          <a:p>
            <a:pPr lvl="2"/>
            <a:r>
              <a:rPr lang="en-US" altLang="zh-CN" smtClean="0"/>
              <a:t>Third Layer</a:t>
            </a:r>
          </a:p>
          <a:p>
            <a:pPr lvl="3"/>
            <a:r>
              <a:rPr lang="en-US" altLang="zh-CN" smtClean="0"/>
              <a:t>Fifth Layer</a:t>
            </a:r>
            <a:endParaRPr lang="zh-CN" altLang="en-US" smtClean="0"/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943168" y="6569076"/>
            <a:ext cx="1248833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1" smtClean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DB9E40CF-AFA8-4D19-99AC-54937D3F386E}" type="slidenum">
              <a:rPr lang="zh-CN" altLang="en-US" smtClean="0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lang="en-US" altLang="zh-CN" sz="1200" smtClean="0">
                <a:solidFill>
                  <a:srgbClr val="000000"/>
                </a:solidFill>
                <a:latin typeface="SimSun" panose="02010600030101010101" pitchFamily="2" charset="-122"/>
              </a:rPr>
              <a:t> </a:t>
            </a:r>
            <a:endParaRPr lang="en-US" altLang="zh-CN" sz="1200">
              <a:solidFill>
                <a:srgbClr val="000000"/>
              </a:solidFill>
              <a:latin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1776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</p:sldLayoutIdLst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17098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17098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17098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17098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17098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rgbClr val="17098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rgbClr val="17098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rgbClr val="17098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rgbClr val="17098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170981"/>
        </a:buClr>
        <a:buSzPct val="80000"/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6600"/>
        </a:buClr>
        <a:buSzPct val="80000"/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80000"/>
        <a:buFont typeface="Wingdings" panose="05000000000000000000" pitchFamily="2" charset="2"/>
        <a:buChar char="§"/>
        <a:defRPr sz="2000">
          <a:solidFill>
            <a:srgbClr val="12076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CC00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Arial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Arial" charset="0"/>
          <a:cs typeface="Arial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Arial" charset="0"/>
          <a:cs typeface="Arial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Arial" charset="0"/>
          <a:cs typeface="Arial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Arial" charset="0"/>
          <a:cs typeface="Arial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Arial" charset="0"/>
          <a:cs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219203"/>
            <a:ext cx="11406908" cy="5209309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/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91131" y="1100537"/>
            <a:ext cx="10972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6"/>
            <a:ext cx="1066800" cy="273844"/>
          </a:xfrm>
          <a:prstGeom prst="rect">
            <a:avLst/>
          </a:prstGeom>
        </p:spPr>
        <p:txBody>
          <a:bodyPr lIns="91436" tIns="45718" rIns="91436" bIns="45718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smtClean="0">
                <a:solidFill>
                  <a:srgbClr val="000000"/>
                </a:solidFill>
              </a:rPr>
              <a:pPr/>
              <a:t>‹#›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132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</p:sldLayoutIdLst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914354" rtl="0" eaLnBrk="1" latinLnBrk="0" hangingPunct="1">
        <a:lnSpc>
          <a:spcPct val="85000"/>
        </a:lnSpc>
        <a:spcBef>
          <a:spcPct val="0"/>
        </a:spcBef>
        <a:buNone/>
        <a:defRPr sz="4400" kern="1200" spc="-51" baseline="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05" indent="-341305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74" indent="-37305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79" indent="-30002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791" indent="-290506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971" indent="-274632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emf"/><Relationship Id="rId5" Type="http://schemas.openxmlformats.org/officeDocument/2006/relationships/image" Target="../media/image173.emf"/><Relationship Id="rId4" Type="http://schemas.openxmlformats.org/officeDocument/2006/relationships/image" Target="../media/image173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em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emf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emf"/><Relationship Id="rId2" Type="http://schemas.openxmlformats.org/officeDocument/2006/relationships/image" Target="../media/image177.em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emf"/><Relationship Id="rId2" Type="http://schemas.openxmlformats.org/officeDocument/2006/relationships/image" Target="../media/image181.emf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2" Type="http://schemas.openxmlformats.org/officeDocument/2006/relationships/image" Target="../media/image183.emf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4.e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3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2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3.emf"/><Relationship Id="rId4" Type="http://schemas.openxmlformats.org/officeDocument/2006/relationships/oleObject" Target="../embeddings/oleObject6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wmf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56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55.wmf"/><Relationship Id="rId4" Type="http://schemas.openxmlformats.org/officeDocument/2006/relationships/oleObject" Target="../embeddings/oleObject7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wm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65.jpeg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68.png"/><Relationship Id="rId5" Type="http://schemas.openxmlformats.org/officeDocument/2006/relationships/diagramData" Target="../diagrams/data1.xml"/><Relationship Id="rId10" Type="http://schemas.openxmlformats.org/officeDocument/2006/relationships/image" Target="../media/image67.wmf"/><Relationship Id="rId4" Type="http://schemas.openxmlformats.org/officeDocument/2006/relationships/image" Target="../media/image66.wmf"/><Relationship Id="rId9" Type="http://schemas.microsoft.com/office/2007/relationships/diagramDrawing" Target="../diagrams/drawing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9.tmp"/><Relationship Id="rId4" Type="http://schemas.openxmlformats.org/officeDocument/2006/relationships/image" Target="../media/image8.tm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92.wmf"/><Relationship Id="rId4" Type="http://schemas.openxmlformats.org/officeDocument/2006/relationships/oleObject" Target="../embeddings/oleObject9.bin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jpeg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.png"/><Relationship Id="rId4" Type="http://schemas.openxmlformats.org/officeDocument/2006/relationships/image" Target="../media/image11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w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wmf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wmf"/><Relationship Id="rId4" Type="http://schemas.openxmlformats.org/officeDocument/2006/relationships/image" Target="../media/image120.w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wm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w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wm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2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8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jpeg"/><Relationship Id="rId4" Type="http://schemas.openxmlformats.org/officeDocument/2006/relationships/image" Target="../media/image145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9.jpe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50.jpeg"/><Relationship Id="rId10" Type="http://schemas.openxmlformats.org/officeDocument/2006/relationships/image" Target="../media/image155.png"/><Relationship Id="rId4" Type="http://schemas.openxmlformats.org/officeDocument/2006/relationships/image" Target="../media/image143.png"/><Relationship Id="rId9" Type="http://schemas.openxmlformats.org/officeDocument/2006/relationships/image" Target="../media/image15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16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118" y="623061"/>
            <a:ext cx="11828835" cy="3366233"/>
          </a:xfrm>
        </p:spPr>
        <p:txBody>
          <a:bodyPr>
            <a:normAutofit/>
          </a:bodyPr>
          <a:lstStyle/>
          <a:p>
            <a:pPr algn="ctr" defTabSz="1219110"/>
            <a:r>
              <a:rPr lang="en-US" altLang="en-US" sz="7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Mining Heterogeneous Information Networks</a:t>
            </a:r>
            <a:endParaRPr lang="en-US" sz="7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86163" y="4466064"/>
            <a:ext cx="10477500" cy="2209377"/>
          </a:xfrm>
        </p:spPr>
        <p:txBody>
          <a:bodyPr>
            <a:normAutofit fontScale="92500" lnSpcReduction="20000"/>
          </a:bodyPr>
          <a:lstStyle/>
          <a:p>
            <a:r>
              <a:rPr lang="en-US" sz="3000" dirty="0" err="1" smtClean="0">
                <a:latin typeface="Arial Rounded MT Bold" panose="020F0704030504030204" pitchFamily="34" charset="0"/>
              </a:rPr>
              <a:t>Jiawei</a:t>
            </a:r>
            <a:r>
              <a:rPr lang="en-US" sz="3000" dirty="0" smtClean="0">
                <a:latin typeface="Arial Rounded MT Bold" panose="020F0704030504030204" pitchFamily="34" charset="0"/>
              </a:rPr>
              <a:t> Han</a:t>
            </a:r>
          </a:p>
          <a:p>
            <a:r>
              <a:rPr lang="en-US" sz="3000" dirty="0" smtClean="0">
                <a:latin typeface="Arial Rounded MT Bold" panose="020F0704030504030204" pitchFamily="34" charset="0"/>
              </a:rPr>
              <a:t>Computer Science</a:t>
            </a:r>
          </a:p>
          <a:p>
            <a:r>
              <a:rPr lang="en-US" sz="3000" dirty="0" smtClean="0">
                <a:latin typeface="Arial Rounded MT Bold" panose="020F0704030504030204" pitchFamily="34" charset="0"/>
              </a:rPr>
              <a:t>University of Illinois at Urbana-Champaign</a:t>
            </a:r>
          </a:p>
          <a:p>
            <a:endParaRPr lang="en-US" sz="3000" dirty="0">
              <a:latin typeface="Arial Rounded MT Bold" panose="020F0704030504030204" pitchFamily="34" charset="0"/>
            </a:endParaRPr>
          </a:p>
          <a:p>
            <a:fld id="{EA52240D-CA61-458B-AE9E-0E69A577A678}" type="datetime4">
              <a:rPr lang="en-US" sz="3000" smtClean="0">
                <a:latin typeface="Arial Rounded MT Bold" panose="020F0704030504030204" pitchFamily="34" charset="0"/>
              </a:rPr>
              <a:t>February 4, 2017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" y="6492879"/>
            <a:ext cx="1312025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13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8925" y="2700343"/>
            <a:ext cx="2223075" cy="2271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64701"/>
            <a:ext cx="12192000" cy="725905"/>
          </a:xfrm>
        </p:spPr>
        <p:txBody>
          <a:bodyPr vert="horz" lIns="92075" tIns="46038" rIns="92075" bIns="46038" rtlCol="0" anchor="ctr">
            <a:noAutofit/>
          </a:bodyPr>
          <a:lstStyle/>
          <a:p>
            <a:r>
              <a:rPr lang="en-US" sz="3800" b="1" dirty="0"/>
              <a:t>What Can be Mined from Heterogeneous Networks?</a:t>
            </a:r>
            <a:endParaRPr lang="en-US" altLang="zh-CN" sz="3800" b="1" dirty="0">
              <a:ea typeface="SimSun" panose="02010600030101010101" pitchFamily="2" charset="-122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94311" y="1073188"/>
            <a:ext cx="11261096" cy="2177256"/>
          </a:xfrm>
        </p:spPr>
        <p:txBody>
          <a:bodyPr vert="horz" lIns="92075" tIns="46038" rIns="92075" bIns="46038" rtlCol="0">
            <a:noAutofit/>
          </a:bodyPr>
          <a:lstStyle/>
          <a:p>
            <a:r>
              <a:rPr lang="en-US" altLang="zh-CN" dirty="0" smtClean="0">
                <a:ea typeface="SimSun" panose="02010600030101010101" pitchFamily="2" charset="-122"/>
              </a:rPr>
              <a:t>A homogeneous network </a:t>
            </a:r>
            <a:r>
              <a:rPr lang="en-US" altLang="zh-CN" dirty="0">
                <a:ea typeface="SimSun" panose="02010600030101010101" pitchFamily="2" charset="-122"/>
              </a:rPr>
              <a:t>can </a:t>
            </a:r>
            <a:r>
              <a:rPr lang="en-US" altLang="zh-CN" dirty="0" smtClean="0">
                <a:ea typeface="SimSun" panose="02010600030101010101" pitchFamily="2" charset="-122"/>
              </a:rPr>
              <a:t>be </a:t>
            </a:r>
            <a:r>
              <a:rPr lang="en-US" altLang="zh-CN" dirty="0">
                <a:ea typeface="SimSun" panose="02010600030101010101" pitchFamily="2" charset="-122"/>
              </a:rPr>
              <a:t>derived from </a:t>
            </a:r>
            <a:r>
              <a:rPr lang="en-US" altLang="zh-CN" dirty="0" smtClean="0">
                <a:ea typeface="SimSun" panose="02010600030101010101" pitchFamily="2" charset="-122"/>
              </a:rPr>
              <a:t>its “parent” </a:t>
            </a:r>
            <a:r>
              <a:rPr lang="en-US" altLang="zh-CN" dirty="0">
                <a:ea typeface="SimSun" panose="02010600030101010101" pitchFamily="2" charset="-122"/>
              </a:rPr>
              <a:t>heterogeneous </a:t>
            </a:r>
            <a:r>
              <a:rPr lang="en-US" altLang="zh-CN" dirty="0" smtClean="0">
                <a:ea typeface="SimSun" panose="02010600030101010101" pitchFamily="2" charset="-122"/>
              </a:rPr>
              <a:t>network</a:t>
            </a:r>
            <a:endParaRPr lang="en-US" altLang="zh-CN" dirty="0">
              <a:ea typeface="SimSun" panose="02010600030101010101" pitchFamily="2" charset="-122"/>
            </a:endParaRPr>
          </a:p>
          <a:p>
            <a:pPr lvl="1"/>
            <a:r>
              <a:rPr lang="en-US" altLang="zh-CN" dirty="0" smtClean="0">
                <a:ea typeface="SimSun" panose="02010600030101010101" pitchFamily="2" charset="-122"/>
              </a:rPr>
              <a:t>Ex.  Coauthor </a:t>
            </a:r>
            <a:r>
              <a:rPr lang="en-US" altLang="zh-CN" dirty="0">
                <a:ea typeface="SimSun" panose="02010600030101010101" pitchFamily="2" charset="-122"/>
              </a:rPr>
              <a:t>networks </a:t>
            </a:r>
            <a:r>
              <a:rPr lang="en-US" altLang="zh-CN" dirty="0" smtClean="0">
                <a:ea typeface="SimSun" panose="02010600030101010101" pitchFamily="2" charset="-122"/>
              </a:rPr>
              <a:t>from the original author-paper-conference networks</a:t>
            </a:r>
            <a:endParaRPr lang="en-US" altLang="zh-CN" dirty="0">
              <a:ea typeface="SimSun" panose="02010600030101010101" pitchFamily="2" charset="-122"/>
            </a:endParaRPr>
          </a:p>
          <a:p>
            <a:r>
              <a:rPr lang="en-US" altLang="zh-CN" dirty="0" smtClean="0">
                <a:ea typeface="SimSun" panose="02010600030101010101" pitchFamily="2" charset="-122"/>
              </a:rPr>
              <a:t>Heterogeneous networks carry richer info. </a:t>
            </a:r>
            <a:r>
              <a:rPr lang="en-US" altLang="zh-CN" dirty="0">
                <a:ea typeface="SimSun" panose="02010600030101010101" pitchFamily="2" charset="-122"/>
              </a:rPr>
              <a:t>than </a:t>
            </a:r>
            <a:r>
              <a:rPr lang="en-US" altLang="zh-CN" dirty="0" smtClean="0">
                <a:ea typeface="SimSun" panose="02010600030101010101" pitchFamily="2" charset="-122"/>
              </a:rPr>
              <a:t>the projected </a:t>
            </a:r>
            <a:r>
              <a:rPr lang="en-US" altLang="zh-CN" dirty="0">
                <a:ea typeface="SimSun" panose="02010600030101010101" pitchFamily="2" charset="-122"/>
              </a:rPr>
              <a:t>homogeneous networks</a:t>
            </a:r>
          </a:p>
          <a:p>
            <a:r>
              <a:rPr lang="en-US" altLang="zh-CN" dirty="0" smtClean="0">
                <a:ea typeface="SimSun" panose="02010600030101010101" pitchFamily="2" charset="-122"/>
              </a:rPr>
              <a:t>Typed </a:t>
            </a:r>
            <a:r>
              <a:rPr lang="en-US" altLang="zh-CN" dirty="0">
                <a:ea typeface="SimSun" panose="02010600030101010101" pitchFamily="2" charset="-122"/>
              </a:rPr>
              <a:t>nodes </a:t>
            </a:r>
            <a:r>
              <a:rPr lang="en-US" altLang="zh-CN" dirty="0" smtClean="0">
                <a:ea typeface="SimSun" panose="02010600030101010101" pitchFamily="2" charset="-122"/>
              </a:rPr>
              <a:t>&amp; </a:t>
            </a:r>
            <a:r>
              <a:rPr lang="en-US" altLang="zh-CN" dirty="0">
                <a:ea typeface="SimSun" panose="02010600030101010101" pitchFamily="2" charset="-122"/>
              </a:rPr>
              <a:t>links imply </a:t>
            </a:r>
            <a:r>
              <a:rPr lang="en-US" altLang="zh-CN" dirty="0" smtClean="0">
                <a:ea typeface="SimSun" panose="02010600030101010101" pitchFamily="2" charset="-122"/>
              </a:rPr>
              <a:t>more structures, leading </a:t>
            </a:r>
            <a:r>
              <a:rPr lang="en-US" altLang="zh-CN" dirty="0">
                <a:ea typeface="SimSun" panose="02010600030101010101" pitchFamily="2" charset="-122"/>
              </a:rPr>
              <a:t>to </a:t>
            </a:r>
            <a:r>
              <a:rPr lang="en-US" altLang="zh-CN" dirty="0" smtClean="0">
                <a:ea typeface="SimSun" panose="02010600030101010101" pitchFamily="2" charset="-122"/>
              </a:rPr>
              <a:t>richer discovery</a:t>
            </a:r>
          </a:p>
          <a:p>
            <a:r>
              <a:rPr lang="en-US" altLang="zh-CN" dirty="0" smtClean="0">
                <a:ea typeface="SimSun" panose="02010600030101010101" pitchFamily="2" charset="-122"/>
              </a:rPr>
              <a:t>Ex.:  </a:t>
            </a:r>
            <a:r>
              <a:rPr lang="en-US" altLang="zh-CN" dirty="0">
                <a:ea typeface="SimSun" panose="02010600030101010101" pitchFamily="2" charset="-122"/>
                <a:cs typeface="MS PGothic" panose="020B0600070205080204" pitchFamily="34" charset="-128"/>
              </a:rPr>
              <a:t>DBLP:  A Computer Science bibliographic </a:t>
            </a:r>
            <a:r>
              <a:rPr lang="en-US" altLang="zh-CN" dirty="0" smtClean="0">
                <a:ea typeface="SimSun" panose="02010600030101010101" pitchFamily="2" charset="-122"/>
                <a:cs typeface="MS PGothic" panose="020B0600070205080204" pitchFamily="34" charset="-128"/>
              </a:rPr>
              <a:t>database (network)</a:t>
            </a:r>
            <a:endParaRPr lang="en-US" altLang="zh-CN" dirty="0">
              <a:ea typeface="SimSun" panose="02010600030101010101" pitchFamily="2" charset="-122"/>
              <a:cs typeface="MS PGothic" panose="020B0600070205080204" pitchFamily="34" charset="-128"/>
            </a:endParaRPr>
          </a:p>
          <a:p>
            <a:endParaRPr lang="en-US" altLang="zh-CN" dirty="0">
              <a:ea typeface="SimSun" panose="02010600030101010101" pitchFamily="2" charset="-122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72" y="3250444"/>
            <a:ext cx="9244281" cy="805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65992" y="4070840"/>
          <a:ext cx="9967755" cy="26489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262447"/>
                <a:gridCol w="2705308"/>
              </a:tblGrid>
              <a:tr h="35978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Knowledge</a:t>
                      </a:r>
                      <a:r>
                        <a:rPr lang="en-US" sz="2000" baseline="0" dirty="0" smtClean="0"/>
                        <a:t> hidden in</a:t>
                      </a:r>
                      <a:r>
                        <a:rPr lang="en-US" sz="2000" dirty="0" smtClean="0"/>
                        <a:t> DBLP Network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Mining Functions</a:t>
                      </a:r>
                      <a:endParaRPr lang="en-US" sz="2000" dirty="0"/>
                    </a:p>
                  </a:txBody>
                  <a:tcPr/>
                </a:tc>
              </a:tr>
              <a:tr h="332108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ea typeface="宋体" pitchFamily="2" charset="-122"/>
                        </a:rPr>
                        <a:t>Who are the </a:t>
                      </a:r>
                      <a:r>
                        <a:rPr lang="en-US" altLang="zh-CN" sz="1800" b="1" dirty="0" smtClean="0">
                          <a:solidFill>
                            <a:srgbClr val="0070C0"/>
                          </a:solidFill>
                          <a:effectLst/>
                          <a:ea typeface="宋体" pitchFamily="2" charset="-122"/>
                        </a:rPr>
                        <a:t>leading</a:t>
                      </a:r>
                      <a:r>
                        <a:rPr lang="en-US" altLang="zh-CN" sz="18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ea typeface="宋体" pitchFamily="2" charset="-122"/>
                        </a:rPr>
                        <a:t> </a:t>
                      </a:r>
                      <a:r>
                        <a:rPr lang="en-US" altLang="zh-CN" sz="1800" dirty="0" smtClean="0">
                          <a:ea typeface="宋体" pitchFamily="2" charset="-122"/>
                        </a:rPr>
                        <a:t>researchers on Web search?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ea typeface="宋体" pitchFamily="2" charset="-122"/>
                        </a:rPr>
                        <a:t>Ranking</a:t>
                      </a:r>
                    </a:p>
                  </a:txBody>
                  <a:tcPr/>
                </a:tc>
              </a:tr>
              <a:tr h="332108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Who are</a:t>
                      </a:r>
                      <a:r>
                        <a:rPr lang="en-US" sz="1800" baseline="0" dirty="0" smtClean="0"/>
                        <a:t> the </a:t>
                      </a:r>
                      <a:r>
                        <a:rPr lang="en-US" sz="1800" b="1" u="none" baseline="0" dirty="0" smtClean="0">
                          <a:solidFill>
                            <a:srgbClr val="0070C0"/>
                          </a:solidFill>
                        </a:rPr>
                        <a:t>peer</a:t>
                      </a:r>
                      <a:r>
                        <a:rPr lang="en-US" sz="1800" baseline="0" dirty="0" smtClean="0"/>
                        <a:t> researchers of Jure </a:t>
                      </a:r>
                      <a:r>
                        <a:rPr lang="en-US" sz="1800" baseline="0" dirty="0" err="1" smtClean="0"/>
                        <a:t>Leskovec</a:t>
                      </a:r>
                      <a:r>
                        <a:rPr lang="en-US" sz="1800" baseline="0" dirty="0" smtClean="0"/>
                        <a:t>?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Similarity Search</a:t>
                      </a:r>
                      <a:endParaRPr lang="en-US" sz="1800" dirty="0"/>
                    </a:p>
                  </a:txBody>
                  <a:tcPr/>
                </a:tc>
              </a:tr>
              <a:tr h="3321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ea typeface="宋体" pitchFamily="2" charset="-122"/>
                        </a:rPr>
                        <a:t>Whom</a:t>
                      </a:r>
                      <a:r>
                        <a:rPr lang="en-US" altLang="zh-CN" sz="1800" baseline="0" dirty="0" smtClean="0">
                          <a:ea typeface="宋体" pitchFamily="2" charset="-122"/>
                        </a:rPr>
                        <a:t> </a:t>
                      </a:r>
                      <a:r>
                        <a:rPr lang="en-US" altLang="zh-CN" sz="1800" b="1" dirty="0" smtClean="0">
                          <a:solidFill>
                            <a:srgbClr val="0070C0"/>
                          </a:solidFill>
                          <a:ea typeface="宋体" pitchFamily="2" charset="-122"/>
                        </a:rPr>
                        <a:t>will</a:t>
                      </a:r>
                      <a:r>
                        <a:rPr lang="en-US" altLang="zh-CN" sz="1800" dirty="0" smtClean="0">
                          <a:ea typeface="宋体" pitchFamily="2" charset="-122"/>
                        </a:rPr>
                        <a:t> Christos </a:t>
                      </a:r>
                      <a:r>
                        <a:rPr lang="en-US" altLang="zh-CN" sz="1800" dirty="0" err="1" smtClean="0">
                          <a:ea typeface="宋体" pitchFamily="2" charset="-122"/>
                        </a:rPr>
                        <a:t>Faloutsos</a:t>
                      </a:r>
                      <a:r>
                        <a:rPr lang="en-US" altLang="zh-CN" sz="1800" dirty="0" smtClean="0">
                          <a:ea typeface="宋体" pitchFamily="2" charset="-122"/>
                        </a:rPr>
                        <a:t> </a:t>
                      </a:r>
                      <a:r>
                        <a:rPr lang="en-US" altLang="zh-CN" sz="1800" b="1" dirty="0" smtClean="0">
                          <a:solidFill>
                            <a:srgbClr val="0070C0"/>
                          </a:solidFill>
                          <a:ea typeface="宋体" pitchFamily="2" charset="-122"/>
                        </a:rPr>
                        <a:t>collaborate with</a:t>
                      </a:r>
                      <a:r>
                        <a:rPr lang="en-US" altLang="zh-CN" sz="1800" dirty="0" smtClean="0">
                          <a:ea typeface="宋体" pitchFamily="2" charset="-122"/>
                        </a:rPr>
                        <a:t>?</a:t>
                      </a:r>
                      <a:endParaRPr 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Relationship Prediction</a:t>
                      </a:r>
                    </a:p>
                  </a:txBody>
                  <a:tcPr/>
                </a:tc>
              </a:tr>
              <a:tr h="332108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Which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="1" baseline="0" dirty="0" smtClean="0">
                          <a:solidFill>
                            <a:srgbClr val="0070C0"/>
                          </a:solidFill>
                        </a:rPr>
                        <a:t>relationships</a:t>
                      </a:r>
                      <a:r>
                        <a:rPr lang="en-US" sz="1800" baseline="0" dirty="0" smtClean="0"/>
                        <a:t> are most </a:t>
                      </a:r>
                      <a:r>
                        <a:rPr lang="en-US" sz="1800" b="1" baseline="0" dirty="0" smtClean="0">
                          <a:solidFill>
                            <a:srgbClr val="0070C0"/>
                          </a:solidFill>
                        </a:rPr>
                        <a:t>influential</a:t>
                      </a:r>
                      <a:r>
                        <a:rPr lang="en-US" sz="1800" baseline="0" dirty="0" smtClean="0"/>
                        <a:t> for an author to decide her topics?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Relation Strength Learning</a:t>
                      </a:r>
                      <a:endParaRPr lang="en-US" sz="1800" dirty="0"/>
                    </a:p>
                  </a:txBody>
                  <a:tcPr/>
                </a:tc>
              </a:tr>
              <a:tr h="332108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How was the field of Data Mining </a:t>
                      </a:r>
                      <a:r>
                        <a:rPr lang="en-US" sz="1800" b="1" baseline="0" dirty="0" smtClean="0">
                          <a:solidFill>
                            <a:srgbClr val="0070C0"/>
                          </a:solidFill>
                        </a:rPr>
                        <a:t>emerged</a:t>
                      </a:r>
                      <a:r>
                        <a:rPr lang="en-US" sz="1800" baseline="0" dirty="0" smtClean="0"/>
                        <a:t> or </a:t>
                      </a:r>
                      <a:r>
                        <a:rPr lang="en-US" sz="1800" b="1" baseline="0" dirty="0" smtClean="0">
                          <a:solidFill>
                            <a:srgbClr val="0070C0"/>
                          </a:solidFill>
                        </a:rPr>
                        <a:t>evolving</a:t>
                      </a:r>
                      <a:r>
                        <a:rPr lang="en-US" sz="1800" baseline="0" dirty="0" smtClean="0"/>
                        <a:t>?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Network</a:t>
                      </a:r>
                      <a:r>
                        <a:rPr lang="en-US" sz="1800" baseline="0" dirty="0" smtClean="0"/>
                        <a:t> Evolution</a:t>
                      </a:r>
                      <a:endParaRPr lang="en-US" sz="1800" dirty="0"/>
                    </a:p>
                  </a:txBody>
                  <a:tcPr/>
                </a:tc>
              </a:tr>
              <a:tr h="4239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Which</a:t>
                      </a:r>
                      <a:r>
                        <a:rPr lang="en-US" sz="1800" baseline="0" dirty="0" smtClean="0"/>
                        <a:t> authors are </a:t>
                      </a:r>
                      <a:r>
                        <a:rPr lang="en-US" sz="1800" b="1" baseline="0" dirty="0" smtClean="0">
                          <a:solidFill>
                            <a:srgbClr val="0070C0"/>
                          </a:solidFill>
                        </a:rPr>
                        <a:t>rather different </a:t>
                      </a:r>
                      <a:r>
                        <a:rPr lang="en-US" sz="1800" baseline="0" dirty="0" smtClean="0"/>
                        <a:t>from his/her peers in IR?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Outlier/anomaly detection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409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044" y="1203645"/>
            <a:ext cx="4945254" cy="36391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Task-Guided Embedding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64748" y="4877107"/>
            <a:ext cx="5442243" cy="3847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embedding architecture for author identification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9782" y="1146585"/>
                <a:ext cx="6848285" cy="4155424"/>
              </a:xfrm>
            </p:spPr>
            <p:txBody>
              <a:bodyPr/>
              <a:lstStyle/>
              <a:p>
                <a:r>
                  <a:rPr lang="en-US" sz="2400" dirty="0" smtClean="0"/>
                  <a:t>Consider the ego-network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 smtClean="0"/>
                  <a:t>: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:#</m:t>
                    </m:r>
                  </m:oMath>
                </a14:m>
                <a:r>
                  <a:rPr lang="en-US" sz="2400" dirty="0" smtClean="0"/>
                  <a:t> types of nodes associated with paper type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sz="2400" dirty="0" smtClean="0"/>
                  <a:t>: the set of nodes with type </a:t>
                </a:r>
                <a:r>
                  <a:rPr lang="en-US" sz="2400" i="1" dirty="0" smtClean="0"/>
                  <a:t>t </a:t>
                </a:r>
                <a:r>
                  <a:rPr lang="en-US" sz="2400" dirty="0" smtClean="0"/>
                  <a:t>associated with paper p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embedding of author </a:t>
                </a:r>
                <a:r>
                  <a:rPr lang="en-US" sz="2400" i="1" dirty="0" smtClean="0"/>
                  <a:t>a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400" i="1" dirty="0" smtClean="0"/>
                  <a:t> </a:t>
                </a:r>
                <a:r>
                  <a:rPr lang="en-US" sz="2400" dirty="0" smtClean="0"/>
                  <a:t>embedding of node </a:t>
                </a:r>
                <a:r>
                  <a:rPr lang="en-US" sz="2400" i="1" dirty="0" smtClean="0"/>
                  <a:t>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400" i="1" dirty="0" smtClean="0"/>
                  <a:t>: </a:t>
                </a:r>
                <a:r>
                  <a:rPr lang="en-US" sz="2400" dirty="0" smtClean="0"/>
                  <a:t>embedding of paper </a:t>
                </a:r>
                <a:r>
                  <a:rPr lang="en-US" sz="2400" i="1" dirty="0" smtClean="0"/>
                  <a:t>p</a:t>
                </a:r>
                <a:endParaRPr lang="en-US" sz="2400" dirty="0"/>
              </a:p>
              <a:p>
                <a:pPr lvl="1"/>
                <a:r>
                  <a:rPr lang="en-US" sz="2400" i="1" dirty="0" smtClean="0"/>
                  <a:t>Weighted average of all the neighbors</a:t>
                </a:r>
                <a:endParaRPr lang="en-US" i="1" dirty="0"/>
              </a:p>
              <a:p>
                <a:pPr lvl="1"/>
                <a:endParaRPr lang="en-US" i="1" dirty="0"/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9782" y="1146585"/>
                <a:ext cx="6848285" cy="4155424"/>
              </a:xfrm>
              <a:blipFill rotWithShape="0">
                <a:blip r:embed="rId4"/>
                <a:stretch>
                  <a:fillRect l="-712" t="-1173" r="-1603" b="-1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7786" y="5330708"/>
            <a:ext cx="3673162" cy="148152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383426" y="5160347"/>
            <a:ext cx="6920995" cy="125215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The score function between </a:t>
            </a:r>
            <a:r>
              <a:rPr lang="en-US" sz="2400" i="1" dirty="0" smtClean="0"/>
              <a:t>p</a:t>
            </a:r>
            <a:r>
              <a:rPr lang="en-US" sz="2400" dirty="0" smtClean="0"/>
              <a:t> and </a:t>
            </a:r>
            <a:r>
              <a:rPr lang="en-US" sz="2400" i="1" dirty="0" smtClean="0"/>
              <a:t>a</a:t>
            </a:r>
            <a:r>
              <a:rPr lang="en-US" sz="2400" dirty="0" smtClean="0"/>
              <a:t> is:</a:t>
            </a:r>
          </a:p>
          <a:p>
            <a:r>
              <a:rPr lang="en-US" sz="2400" dirty="0"/>
              <a:t>Ranking-based </a:t>
            </a:r>
            <a:r>
              <a:rPr lang="en-US" sz="2400" dirty="0" smtClean="0"/>
              <a:t>objective: maximize the difference between authors b and a: </a:t>
            </a:r>
            <a:endParaRPr lang="en-US" i="1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907299" y="5488009"/>
            <a:ext cx="2067777" cy="797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9973" y="6035886"/>
            <a:ext cx="3547290" cy="75323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036190" y="6404396"/>
            <a:ext cx="1720941" cy="384721"/>
          </a:xfrm>
          <a:prstGeom prst="rect">
            <a:avLst/>
          </a:prstGeom>
          <a:solidFill>
            <a:srgbClr val="CCFF6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Soft hinge loss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5" idx="3"/>
            <a:endCxn id="14" idx="1"/>
          </p:cNvCxnSpPr>
          <p:nvPr/>
        </p:nvCxnSpPr>
        <p:spPr>
          <a:xfrm flipV="1">
            <a:off x="3757131" y="6412502"/>
            <a:ext cx="612842" cy="184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667825" y="1246262"/>
            <a:ext cx="1560219" cy="384721"/>
          </a:xfrm>
          <a:prstGeom prst="rect">
            <a:avLst/>
          </a:prstGeom>
          <a:solidFill>
            <a:srgbClr val="F0CDB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Author score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>
            <a:off x="7419573" y="1317092"/>
            <a:ext cx="303010" cy="243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205111" y="1797455"/>
            <a:ext cx="1943276" cy="3847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Paper embedding</a:t>
            </a:r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 rot="462302">
            <a:off x="8247115" y="2025713"/>
            <a:ext cx="464244" cy="21715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369973" y="2998157"/>
            <a:ext cx="2495180" cy="384721"/>
          </a:xfrm>
          <a:prstGeom prst="rect">
            <a:avLst/>
          </a:prstGeom>
          <a:solidFill>
            <a:srgbClr val="CCFF6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Node type embedding</a:t>
            </a:r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 rot="20343712" flipV="1">
            <a:off x="6905572" y="2952018"/>
            <a:ext cx="251670" cy="272712"/>
          </a:xfrm>
          <a:prstGeom prst="rightArrow">
            <a:avLst/>
          </a:prstGeom>
          <a:solidFill>
            <a:srgbClr val="CCFF6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6877639" y="3892335"/>
            <a:ext cx="347271" cy="30233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909437" y="3834189"/>
            <a:ext cx="1915310" cy="38472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Node embedding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36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120" y="3934118"/>
            <a:ext cx="4075810" cy="11752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Path-Augmented Embedding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652" y="1162639"/>
            <a:ext cx="10463278" cy="5398417"/>
          </a:xfrm>
        </p:spPr>
        <p:txBody>
          <a:bodyPr/>
          <a:lstStyle/>
          <a:p>
            <a:r>
              <a:rPr lang="en-US" sz="2400" dirty="0" smtClean="0"/>
              <a:t>Why not just task-guided embedding?</a:t>
            </a:r>
          </a:p>
          <a:p>
            <a:pPr lvl="1"/>
            <a:r>
              <a:rPr lang="en-US" sz="2400" dirty="0" smtClean="0"/>
              <a:t>Supervised labels expensive to obtain</a:t>
            </a:r>
          </a:p>
          <a:p>
            <a:pPr lvl="1"/>
            <a:r>
              <a:rPr lang="en-US" sz="2400" dirty="0" smtClean="0"/>
              <a:t>The rich structured information of heterogeneous info-net is not fully explored</a:t>
            </a:r>
            <a:endParaRPr lang="en-US" sz="2400" dirty="0"/>
          </a:p>
          <a:p>
            <a:r>
              <a:rPr lang="en-US" sz="2400" dirty="0" smtClean="0"/>
              <a:t>Path-Augmented Embedding</a:t>
            </a:r>
          </a:p>
          <a:p>
            <a:pPr lvl="1"/>
            <a:r>
              <a:rPr lang="en-US" sz="2400" dirty="0" smtClean="0"/>
              <a:t>Prepare meta-paths that are potentially related to the task</a:t>
            </a:r>
          </a:p>
          <a:p>
            <a:pPr lvl="1"/>
            <a:r>
              <a:rPr lang="en-US" sz="2400" dirty="0" smtClean="0"/>
              <a:t>Apply general purpose embedding</a:t>
            </a:r>
          </a:p>
          <a:p>
            <a:r>
              <a:rPr lang="en-US" sz="2400" dirty="0"/>
              <a:t>For each meta-path-based relation</a:t>
            </a:r>
          </a:p>
          <a:p>
            <a:pPr lvl="1"/>
            <a:r>
              <a:rPr lang="en-US" sz="2400" dirty="0"/>
              <a:t>T</a:t>
            </a:r>
            <a:r>
              <a:rPr lang="en-US" sz="2400" dirty="0" smtClean="0"/>
              <a:t>he </a:t>
            </a:r>
            <a:r>
              <a:rPr lang="en-US" sz="2400" dirty="0"/>
              <a:t>probability of reaching node </a:t>
            </a:r>
            <a:r>
              <a:rPr lang="en-US" sz="2400" i="1" dirty="0"/>
              <a:t>j</a:t>
            </a:r>
            <a:r>
              <a:rPr lang="en-US" sz="2400" dirty="0"/>
              <a:t> </a:t>
            </a:r>
            <a:endParaRPr lang="en-US" sz="2400" dirty="0" smtClean="0"/>
          </a:p>
          <a:p>
            <a:pPr marL="854053" lvl="4" indent="0">
              <a:buNone/>
            </a:pPr>
            <a:r>
              <a:rPr lang="en-US" sz="2400" dirty="0" smtClean="0"/>
              <a:t>from </a:t>
            </a:r>
            <a:r>
              <a:rPr lang="en-US" sz="2400" dirty="0"/>
              <a:t>node </a:t>
            </a:r>
            <a:r>
              <a:rPr lang="en-US" sz="2400" i="1" dirty="0" err="1"/>
              <a:t>i</a:t>
            </a:r>
            <a:r>
              <a:rPr lang="en-US" sz="2400" dirty="0"/>
              <a:t> via meta-path </a:t>
            </a:r>
            <a:r>
              <a:rPr lang="en-US" sz="2400" i="1" dirty="0"/>
              <a:t>r </a:t>
            </a:r>
            <a:r>
              <a:rPr lang="en-US" sz="2400" dirty="0"/>
              <a:t>via their </a:t>
            </a:r>
            <a:r>
              <a:rPr lang="en-US" sz="2400" dirty="0" err="1" smtClean="0"/>
              <a:t>embeddings</a:t>
            </a:r>
            <a:endParaRPr lang="en-US" sz="2400" dirty="0"/>
          </a:p>
          <a:p>
            <a:pPr lvl="1"/>
            <a:r>
              <a:rPr lang="en-US" sz="2400" dirty="0"/>
              <a:t>Use negative sampling to approximate the </a:t>
            </a:r>
            <a:r>
              <a:rPr lang="en-US" sz="2400" dirty="0" smtClean="0"/>
              <a:t>distribution</a:t>
            </a:r>
            <a:endParaRPr lang="en-US" sz="2400" dirty="0"/>
          </a:p>
          <a:p>
            <a:r>
              <a:rPr lang="en-US" sz="2400" dirty="0" smtClean="0"/>
              <a:t>Goal: maximize </a:t>
            </a:r>
            <a:r>
              <a:rPr lang="en-US" sz="2400" dirty="0"/>
              <a:t>the likelihood to observing all the paths under each meta-path</a:t>
            </a:r>
          </a:p>
          <a:p>
            <a:pPr lvl="1"/>
            <a:endParaRPr lang="en-US" sz="2400" dirty="0" smtClean="0"/>
          </a:p>
          <a:p>
            <a:pPr marL="548640" lvl="2" indent="0">
              <a:buNone/>
            </a:pPr>
            <a:endParaRPr lang="en-US" sz="2400" dirty="0"/>
          </a:p>
        </p:txBody>
      </p:sp>
      <p:sp>
        <p:nvSpPr>
          <p:cNvPr id="6" name="Right Arrow 5"/>
          <p:cNvSpPr/>
          <p:nvPr/>
        </p:nvSpPr>
        <p:spPr>
          <a:xfrm rot="20657946">
            <a:off x="6072952" y="4553109"/>
            <a:ext cx="781812" cy="381147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64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Joint </a:t>
            </a:r>
            <a:r>
              <a:rPr lang="en-US" dirty="0"/>
              <a:t>Model and How to select meta-paths?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079" y="1219200"/>
            <a:ext cx="4522675" cy="1335464"/>
          </a:xfrm>
        </p:spPr>
        <p:txBody>
          <a:bodyPr/>
          <a:lstStyle/>
          <a:p>
            <a:r>
              <a:rPr lang="en-US" sz="2400" dirty="0" smtClean="0"/>
              <a:t>The joint model</a:t>
            </a:r>
          </a:p>
          <a:p>
            <a:pPr lvl="1"/>
            <a:r>
              <a:rPr lang="en-US" sz="2400" dirty="0" smtClean="0"/>
              <a:t>Objective function</a:t>
            </a:r>
          </a:p>
          <a:p>
            <a:endParaRPr lang="en-US" sz="2400" dirty="0"/>
          </a:p>
          <a:p>
            <a:endParaRPr lang="en-US" sz="2400" dirty="0" smtClean="0"/>
          </a:p>
          <a:p>
            <a:pPr lvl="1"/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387" y="1611723"/>
            <a:ext cx="6282163" cy="21480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54356" y="3759723"/>
            <a:ext cx="10763219" cy="2688211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How to select meta-paths? </a:t>
            </a:r>
          </a:p>
          <a:p>
            <a:pPr lvl="1"/>
            <a:r>
              <a:rPr lang="en-US" sz="2400" dirty="0" smtClean="0"/>
              <a:t>A greedy strategy (so many ways to weigh meta-paths but may not be effective)</a:t>
            </a:r>
          </a:p>
          <a:p>
            <a:pPr lvl="2"/>
            <a:r>
              <a:rPr lang="en-US" sz="2400" dirty="0" smtClean="0"/>
              <a:t>Step 1: Rank single meta-path according to their performance</a:t>
            </a:r>
          </a:p>
          <a:p>
            <a:pPr lvl="2"/>
            <a:r>
              <a:rPr lang="en-US" sz="2400" dirty="0" smtClean="0"/>
              <a:t>Step 2: Greedily add the current best meta-path into current pool, stop until the performance deteriorates</a:t>
            </a:r>
          </a:p>
          <a:p>
            <a:pPr lvl="1"/>
            <a:r>
              <a:rPr lang="en-US" sz="2400" dirty="0" smtClean="0"/>
              <a:t>Different meta-paths will be selected for different tasks</a:t>
            </a:r>
          </a:p>
          <a:p>
            <a:pPr lvl="1"/>
            <a:endParaRPr lang="en-US" sz="2400" dirty="0" smtClean="0"/>
          </a:p>
          <a:p>
            <a:endParaRPr lang="en-US" sz="2400" dirty="0"/>
          </a:p>
        </p:txBody>
      </p:sp>
      <p:sp>
        <p:nvSpPr>
          <p:cNvPr id="7" name="Right Arrow 6"/>
          <p:cNvSpPr/>
          <p:nvPr/>
        </p:nvSpPr>
        <p:spPr>
          <a:xfrm rot="629857">
            <a:off x="3901976" y="1828332"/>
            <a:ext cx="679450" cy="381147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58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04" y="1179921"/>
            <a:ext cx="5220372" cy="11956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963" y="2483963"/>
            <a:ext cx="6303037" cy="12490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Identification of Anonymous Authors: 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372" y="1162639"/>
            <a:ext cx="6521158" cy="1655975"/>
          </a:xfrm>
        </p:spPr>
        <p:txBody>
          <a:bodyPr/>
          <a:lstStyle/>
          <a:p>
            <a:r>
              <a:rPr lang="en-US" sz="2400" dirty="0" smtClean="0"/>
              <a:t>Dataset:</a:t>
            </a:r>
          </a:p>
          <a:p>
            <a:pPr lvl="1"/>
            <a:r>
              <a:rPr lang="en-US" sz="2400" dirty="0" err="1" smtClean="0"/>
              <a:t>AMiner</a:t>
            </a:r>
            <a:r>
              <a:rPr lang="en-US" sz="2400" dirty="0" smtClean="0"/>
              <a:t> </a:t>
            </a:r>
            <a:r>
              <a:rPr lang="en-US" sz="2400" dirty="0"/>
              <a:t>Citation data </a:t>
            </a:r>
            <a:r>
              <a:rPr lang="en-US" sz="2400" dirty="0" smtClean="0"/>
              <a:t>set</a:t>
            </a:r>
          </a:p>
          <a:p>
            <a:pPr lvl="1"/>
            <a:r>
              <a:rPr lang="en-US" sz="2400" dirty="0" smtClean="0"/>
              <a:t>Papers </a:t>
            </a:r>
            <a:r>
              <a:rPr lang="en-US" sz="2400" dirty="0"/>
              <a:t>before 2012 </a:t>
            </a:r>
            <a:r>
              <a:rPr lang="en-US" sz="2400" dirty="0" smtClean="0"/>
              <a:t>are used </a:t>
            </a:r>
            <a:r>
              <a:rPr lang="en-US" sz="2400" dirty="0"/>
              <a:t>in training, and papers </a:t>
            </a:r>
            <a:r>
              <a:rPr lang="en-US" sz="2400" dirty="0" smtClean="0"/>
              <a:t>on and after </a:t>
            </a:r>
            <a:r>
              <a:rPr lang="en-US" sz="2400" dirty="0"/>
              <a:t>2012 are used as </a:t>
            </a:r>
            <a:r>
              <a:rPr lang="en-US" sz="2400" dirty="0" smtClean="0"/>
              <a:t>test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54346" y="3289955"/>
            <a:ext cx="9375774" cy="333394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Baselines</a:t>
            </a:r>
          </a:p>
          <a:p>
            <a:pPr lvl="1"/>
            <a:r>
              <a:rPr lang="en-US" sz="2400" dirty="0" smtClean="0"/>
              <a:t>Supervised feature-based baselines (i.e. LR, SVM, RF, </a:t>
            </a:r>
            <a:r>
              <a:rPr lang="en-US" sz="2400" dirty="0" err="1" smtClean="0"/>
              <a:t>LambdaMart</a:t>
            </a:r>
            <a:r>
              <a:rPr lang="en-US" sz="2400" dirty="0" smtClean="0"/>
              <a:t>)</a:t>
            </a:r>
          </a:p>
          <a:p>
            <a:pPr lvl="2"/>
            <a:r>
              <a:rPr lang="en-US" sz="2400" dirty="0" smtClean="0"/>
              <a:t>Manually crafted features</a:t>
            </a:r>
          </a:p>
          <a:p>
            <a:pPr lvl="1"/>
            <a:r>
              <a:rPr lang="en-US" sz="2400" dirty="0" smtClean="0"/>
              <a:t>Task-specific embedding</a:t>
            </a:r>
          </a:p>
          <a:p>
            <a:pPr lvl="1"/>
            <a:r>
              <a:rPr lang="en-US" sz="2400" dirty="0" smtClean="0"/>
              <a:t>Network-general embedding</a:t>
            </a:r>
          </a:p>
          <a:p>
            <a:pPr lvl="1"/>
            <a:r>
              <a:rPr lang="en-US" sz="2400" dirty="0" smtClean="0"/>
              <a:t>Pre-training + Task-specific embedding</a:t>
            </a:r>
          </a:p>
          <a:p>
            <a:pPr lvl="2"/>
            <a:r>
              <a:rPr lang="en-US" sz="2400" dirty="0" smtClean="0"/>
              <a:t>Take general embedding as initialization of task-specific embedding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4567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Meta-Paths Are Selected?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449" y="1165382"/>
            <a:ext cx="6080289" cy="1222342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en-US" sz="2400" dirty="0" smtClean="0"/>
              <a:t>A-P-P: author </a:t>
            </a:r>
            <a:r>
              <a:rPr lang="en-US" sz="2400" i="1" dirty="0" smtClean="0"/>
              <a:t>write</a:t>
            </a:r>
            <a:r>
              <a:rPr lang="en-US" sz="2400" dirty="0" smtClean="0"/>
              <a:t> paper </a:t>
            </a:r>
            <a:r>
              <a:rPr lang="en-US" sz="2400" i="1" dirty="0" smtClean="0"/>
              <a:t>cite</a:t>
            </a:r>
            <a:r>
              <a:rPr lang="en-US" sz="2400" dirty="0" smtClean="0"/>
              <a:t> paper</a:t>
            </a:r>
          </a:p>
          <a:p>
            <a:pPr>
              <a:spcBef>
                <a:spcPts val="300"/>
              </a:spcBef>
            </a:pPr>
            <a:r>
              <a:rPr lang="en-US" sz="2400" dirty="0" smtClean="0"/>
              <a:t>A-P-W: author </a:t>
            </a:r>
            <a:r>
              <a:rPr lang="en-US" sz="2400" i="1" dirty="0" smtClean="0"/>
              <a:t>write</a:t>
            </a:r>
            <a:r>
              <a:rPr lang="en-US" sz="2400" dirty="0" smtClean="0"/>
              <a:t> paper </a:t>
            </a:r>
            <a:r>
              <a:rPr lang="en-US" sz="2400" i="1" dirty="0" smtClean="0"/>
              <a:t>contain</a:t>
            </a:r>
            <a:r>
              <a:rPr lang="en-US" sz="2400" dirty="0" smtClean="0"/>
              <a:t> keyword</a:t>
            </a:r>
          </a:p>
          <a:p>
            <a:pPr>
              <a:spcBef>
                <a:spcPts val="300"/>
              </a:spcBef>
            </a:pPr>
            <a:r>
              <a:rPr lang="en-US" sz="2400" dirty="0" smtClean="0"/>
              <a:t>P-A: paper </a:t>
            </a:r>
            <a:r>
              <a:rPr lang="en-US" sz="2400" i="1" dirty="0" smtClean="0"/>
              <a:t>written-by</a:t>
            </a:r>
            <a:r>
              <a:rPr lang="en-US" sz="2400" dirty="0" smtClean="0"/>
              <a:t> author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49" y="2443273"/>
            <a:ext cx="5128813" cy="3519923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018763" y="1003994"/>
            <a:ext cx="82296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effectLst/>
                <a:latin typeface="Baskerville Old Face" pitchFamily="18" charset="0"/>
                <a:ea typeface="+mn-ea"/>
                <a:cs typeface="Arial" pitchFamily="34" charset="0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563" y="2443273"/>
            <a:ext cx="5236059" cy="37399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0449" y="5809837"/>
            <a:ext cx="5590095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dirty="0" smtClean="0"/>
              <a:t>Paths </a:t>
            </a:r>
            <a:r>
              <a:rPr lang="en-US" dirty="0"/>
              <a:t>are sorted according to </a:t>
            </a:r>
            <a:r>
              <a:rPr lang="en-US" dirty="0" smtClean="0"/>
              <a:t>their performance</a:t>
            </a:r>
          </a:p>
          <a:p>
            <a:pPr marL="342900" indent="-342900"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dirty="0" smtClean="0"/>
              <a:t>Only paths </a:t>
            </a:r>
            <a:r>
              <a:rPr lang="en-US" dirty="0"/>
              <a:t>that can help improve the author identification task are </a:t>
            </a:r>
            <a:r>
              <a:rPr lang="en-US" dirty="0" smtClean="0"/>
              <a:t>shown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31323" y="4655146"/>
            <a:ext cx="3825089" cy="67710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Horizontal line: the performance of task-specific only embedding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370698" y="1241577"/>
            <a:ext cx="3998924" cy="1261884"/>
          </a:xfrm>
          <a:prstGeom prst="rect">
            <a:avLst/>
          </a:prstGeom>
          <a:solidFill>
            <a:srgbClr val="F0CDBC"/>
          </a:solidFill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dirty="0" smtClean="0"/>
              <a:t>The first several paths </a:t>
            </a:r>
            <a:r>
              <a:rPr lang="en-US" dirty="0"/>
              <a:t>are most relevant and </a:t>
            </a:r>
            <a:r>
              <a:rPr lang="en-US" dirty="0" smtClean="0"/>
              <a:t>helpful</a:t>
            </a:r>
          </a:p>
          <a:p>
            <a:pPr marL="342900" indent="-342900"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dirty="0" smtClean="0"/>
              <a:t>Latter </a:t>
            </a:r>
            <a:r>
              <a:rPr lang="en-US" dirty="0"/>
              <a:t>ones can be </a:t>
            </a:r>
            <a:r>
              <a:rPr lang="en-US" dirty="0" smtClean="0"/>
              <a:t>harmful </a:t>
            </a:r>
            <a:r>
              <a:rPr lang="en-US" dirty="0"/>
              <a:t>to use in </a:t>
            </a:r>
            <a:r>
              <a:rPr lang="en-US" dirty="0" smtClean="0"/>
              <a:t>network-general embedding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485641" y="6076840"/>
            <a:ext cx="4883981" cy="677108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performance of the combined model when </a:t>
            </a:r>
            <a:r>
              <a:rPr lang="en-US" dirty="0" smtClean="0"/>
              <a:t>meta-paths are </a:t>
            </a:r>
            <a:r>
              <a:rPr lang="en-US" dirty="0"/>
              <a:t>added </a:t>
            </a:r>
            <a:r>
              <a:rPr lang="en-US" dirty="0" smtClean="0"/>
              <a:t>gradually</a:t>
            </a:r>
          </a:p>
        </p:txBody>
      </p:sp>
      <p:sp>
        <p:nvSpPr>
          <p:cNvPr id="11" name="Curved Right Arrow 10"/>
          <p:cNvSpPr/>
          <p:nvPr/>
        </p:nvSpPr>
        <p:spPr>
          <a:xfrm>
            <a:off x="7033292" y="1776553"/>
            <a:ext cx="320511" cy="1032635"/>
          </a:xfrm>
          <a:prstGeom prst="curvedRightArrow">
            <a:avLst/>
          </a:prstGeom>
          <a:solidFill>
            <a:srgbClr val="F0CDBC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87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209" y="1237130"/>
            <a:ext cx="6607456" cy="53239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 Identification:  Performance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804" y="1162178"/>
            <a:ext cx="5201405" cy="816991"/>
          </a:xfrm>
        </p:spPr>
        <p:txBody>
          <a:bodyPr/>
          <a:lstStyle/>
          <a:p>
            <a:r>
              <a:rPr lang="en-US" sz="2400" dirty="0" smtClean="0"/>
              <a:t>Accuracy: choose author candidate as true authors + negative authors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4" y="2036192"/>
            <a:ext cx="5462885" cy="3016575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50985" y="5261894"/>
            <a:ext cx="4475539" cy="816991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Performance </a:t>
            </a:r>
            <a:r>
              <a:rPr lang="en-US" sz="2400" dirty="0"/>
              <a:t>over </a:t>
            </a:r>
            <a:r>
              <a:rPr lang="en-US" sz="2400" dirty="0" smtClean="0"/>
              <a:t>different groups </a:t>
            </a:r>
            <a:r>
              <a:rPr lang="en-US" sz="2400" dirty="0"/>
              <a:t>of </a:t>
            </a:r>
            <a:r>
              <a:rPr lang="en-US" sz="2400" dirty="0" smtClean="0"/>
              <a:t>authors</a:t>
            </a:r>
            <a:endParaRPr lang="en-US" sz="2400" dirty="0"/>
          </a:p>
        </p:txBody>
      </p:sp>
      <p:sp>
        <p:nvSpPr>
          <p:cNvPr id="8" name="Right Arrow 7"/>
          <p:cNvSpPr/>
          <p:nvPr/>
        </p:nvSpPr>
        <p:spPr>
          <a:xfrm rot="20657946">
            <a:off x="4542860" y="5479815"/>
            <a:ext cx="781812" cy="381147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3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Real Game and Case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1877" y="5179970"/>
            <a:ext cx="4583473" cy="447832"/>
          </a:xfrm>
          <a:solidFill>
            <a:srgbClr val="FFFF00"/>
          </a:solidFill>
        </p:spPr>
        <p:txBody>
          <a:bodyPr/>
          <a:lstStyle/>
          <a:p>
            <a:pPr marL="0" indent="0" algn="ctr">
              <a:buNone/>
            </a:pPr>
            <a:r>
              <a:rPr lang="en-US" sz="2400" dirty="0" smtClean="0"/>
              <a:t>Treat all the authors as candidates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7" y="1202730"/>
            <a:ext cx="5791200" cy="397724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613217" y="5852295"/>
            <a:ext cx="4920791" cy="562466"/>
          </a:xfrm>
          <a:prstGeom prst="rect">
            <a:avLst/>
          </a:prstGeom>
          <a:solidFill>
            <a:srgbClr val="CCFF66"/>
          </a:solidFill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Top ranked authors for queried paper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095" y="1202730"/>
            <a:ext cx="5620156" cy="547335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9466473">
            <a:off x="5537034" y="5695332"/>
            <a:ext cx="567319" cy="381147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72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553" y="-204249"/>
            <a:ext cx="12292553" cy="9219415"/>
          </a:xfrm>
        </p:spPr>
      </p:pic>
    </p:spTree>
    <p:extLst>
      <p:ext uri="{BB962C8B-B14F-4D97-AF65-F5344CB8AC3E}">
        <p14:creationId xmlns:p14="http://schemas.microsoft.com/office/powerpoint/2010/main" val="149242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0474" y="221680"/>
            <a:ext cx="12488779" cy="738909"/>
          </a:xfrm>
        </p:spPr>
        <p:txBody>
          <a:bodyPr>
            <a:normAutofit/>
          </a:bodyPr>
          <a:lstStyle/>
          <a:p>
            <a:pPr defTabSz="1219110"/>
            <a:r>
              <a:rPr lang="en-US" altLang="zh-CN" dirty="0" smtClean="0">
                <a:ea typeface="SimSun" panose="02010600030101010101" pitchFamily="2" charset="-122"/>
              </a:rPr>
              <a:t>Outline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6039" y="1163524"/>
            <a:ext cx="10488163" cy="5579856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zh-CN" sz="2400" b="1" dirty="0">
                <a:ea typeface="SimSun" panose="02010600030101010101" pitchFamily="2" charset="-122"/>
              </a:rPr>
              <a:t>Motivation:</a:t>
            </a:r>
            <a:r>
              <a:rPr lang="en-US" altLang="zh-CN" sz="2400" dirty="0">
                <a:ea typeface="SimSun" panose="02010600030101010101" pitchFamily="2" charset="-122"/>
              </a:rPr>
              <a:t> Why Mining Information Networks?</a:t>
            </a:r>
          </a:p>
          <a:p>
            <a:pPr>
              <a:spcAft>
                <a:spcPts val="600"/>
              </a:spcAft>
            </a:pPr>
            <a:r>
              <a:rPr lang="en-US" altLang="zh-CN" sz="2400" b="1" dirty="0">
                <a:ea typeface="SimSun" panose="02010600030101010101" pitchFamily="2" charset="-122"/>
              </a:rPr>
              <a:t>Part I:</a:t>
            </a:r>
            <a:r>
              <a:rPr lang="en-US" altLang="zh-CN" sz="2400" dirty="0">
                <a:ea typeface="SimSun" panose="02010600030101010101" pitchFamily="2" charset="-122"/>
              </a:rPr>
              <a:t> </a:t>
            </a:r>
            <a:r>
              <a:rPr lang="en-US" altLang="zh-CN" sz="2400" dirty="0" smtClean="0">
                <a:ea typeface="SimSun" panose="02010600030101010101" pitchFamily="2" charset="-122"/>
              </a:rPr>
              <a:t>Clustering </a:t>
            </a:r>
            <a:r>
              <a:rPr lang="en-US" altLang="zh-CN" sz="2400" dirty="0">
                <a:ea typeface="SimSun" panose="02010600030101010101" pitchFamily="2" charset="-122"/>
              </a:rPr>
              <a:t>and Ranking in </a:t>
            </a:r>
            <a:r>
              <a:rPr lang="en-US" altLang="zh-CN" sz="2400" dirty="0" smtClean="0">
                <a:ea typeface="SimSun" panose="02010600030101010101" pitchFamily="2" charset="-122"/>
              </a:rPr>
              <a:t>Heterogeneous Information </a:t>
            </a:r>
            <a:r>
              <a:rPr lang="en-US" altLang="zh-CN" sz="2400" dirty="0">
                <a:ea typeface="SimSun" panose="02010600030101010101" pitchFamily="2" charset="-122"/>
              </a:rPr>
              <a:t>Networks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>
                <a:ea typeface="SimSun" panose="02010600030101010101" pitchFamily="2" charset="-122"/>
              </a:rPr>
              <a:t>Clustering and Ranking in Information Networks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>
                <a:ea typeface="SimSun" panose="02010600030101010101" pitchFamily="2" charset="-122"/>
              </a:rPr>
              <a:t>Similarity Search in Information Networks </a:t>
            </a:r>
            <a:endParaRPr lang="en-US" altLang="zh-CN" sz="2400" dirty="0" smtClean="0">
              <a:ea typeface="SimSun" panose="02010600030101010101" pitchFamily="2" charset="-122"/>
            </a:endParaRPr>
          </a:p>
          <a:p>
            <a:pPr lvl="1">
              <a:spcAft>
                <a:spcPts val="600"/>
              </a:spcAft>
            </a:pPr>
            <a:r>
              <a:rPr lang="en-US" altLang="zh-CN" sz="2400" dirty="0" smtClean="0">
                <a:ea typeface="SimSun" panose="02010600030101010101" pitchFamily="2" charset="-122"/>
              </a:rPr>
              <a:t>User-Guided </a:t>
            </a:r>
            <a:r>
              <a:rPr lang="en-US" altLang="zh-CN" sz="2400" dirty="0">
                <a:ea typeface="SimSun" panose="02010600030101010101" pitchFamily="2" charset="-122"/>
              </a:rPr>
              <a:t>Meta-Path based </a:t>
            </a:r>
            <a:r>
              <a:rPr lang="en-US" altLang="zh-CN" sz="2400" dirty="0" smtClean="0">
                <a:ea typeface="SimSun" panose="02010600030101010101" pitchFamily="2" charset="-122"/>
              </a:rPr>
              <a:t>Clustering </a:t>
            </a:r>
            <a:r>
              <a:rPr lang="en-US" altLang="zh-CN" sz="2400" dirty="0">
                <a:ea typeface="SimSun" panose="02010600030101010101" pitchFamily="2" charset="-122"/>
              </a:rPr>
              <a:t>in </a:t>
            </a:r>
            <a:r>
              <a:rPr lang="en-US" altLang="zh-CN" sz="2400" dirty="0" smtClean="0">
                <a:ea typeface="SimSun" panose="02010600030101010101" pitchFamily="2" charset="-122"/>
              </a:rPr>
              <a:t>Heterogeneous Networks</a:t>
            </a:r>
            <a:endParaRPr lang="en-US" altLang="zh-CN" sz="2400" dirty="0">
              <a:ea typeface="SimSun" panose="02010600030101010101" pitchFamily="2" charset="-122"/>
            </a:endParaRPr>
          </a:p>
          <a:p>
            <a:pPr>
              <a:spcAft>
                <a:spcPts val="600"/>
              </a:spcAft>
            </a:pPr>
            <a:r>
              <a:rPr lang="en-US" altLang="zh-CN" sz="2400" b="1" dirty="0" smtClean="0">
                <a:ea typeface="SimSun" panose="02010600030101010101" pitchFamily="2" charset="-122"/>
              </a:rPr>
              <a:t>Part </a:t>
            </a:r>
            <a:r>
              <a:rPr lang="en-US" altLang="zh-CN" sz="2400" b="1" dirty="0">
                <a:ea typeface="SimSun" panose="02010600030101010101" pitchFamily="2" charset="-122"/>
              </a:rPr>
              <a:t>II: </a:t>
            </a:r>
            <a:r>
              <a:rPr lang="en-US" altLang="zh-CN" sz="2400" dirty="0" smtClean="0">
                <a:ea typeface="SimSun" panose="02010600030101010101" pitchFamily="2" charset="-122"/>
              </a:rPr>
              <a:t>Classification and Prediction in Heterogeneous Information </a:t>
            </a:r>
            <a:r>
              <a:rPr lang="en-US" altLang="zh-CN" sz="2400" dirty="0">
                <a:ea typeface="SimSun" panose="02010600030101010101" pitchFamily="2" charset="-122"/>
              </a:rPr>
              <a:t>Networks</a:t>
            </a:r>
            <a:r>
              <a:rPr lang="en-US" altLang="zh-CN" sz="2400" b="1" dirty="0">
                <a:ea typeface="SimSun" panose="02010600030101010101" pitchFamily="2" charset="-122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>
                <a:ea typeface="SimSun" panose="02010600030101010101" pitchFamily="2" charset="-122"/>
              </a:rPr>
              <a:t>Classification of Heterogeneous </a:t>
            </a:r>
            <a:r>
              <a:rPr lang="en-US" altLang="zh-CN" sz="2400" dirty="0" smtClean="0">
                <a:ea typeface="SimSun" panose="02010600030101010101" pitchFamily="2" charset="-122"/>
              </a:rPr>
              <a:t>Information </a:t>
            </a:r>
            <a:r>
              <a:rPr lang="en-US" altLang="zh-CN" sz="2400" dirty="0">
                <a:ea typeface="SimSun" panose="02010600030101010101" pitchFamily="2" charset="-122"/>
              </a:rPr>
              <a:t>Networks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 smtClean="0">
                <a:ea typeface="SimSun" panose="02010600030101010101" pitchFamily="2" charset="-122"/>
              </a:rPr>
              <a:t>Relationship </a:t>
            </a:r>
            <a:r>
              <a:rPr lang="en-US" altLang="zh-CN" sz="2400" dirty="0">
                <a:ea typeface="SimSun" panose="02010600030101010101" pitchFamily="2" charset="-122"/>
              </a:rPr>
              <a:t>Prediction in Heterogeneous Information Networks</a:t>
            </a:r>
            <a:r>
              <a:rPr lang="en-US" altLang="zh-CN" sz="2400" b="1" dirty="0">
                <a:ea typeface="SimSun" panose="02010600030101010101" pitchFamily="2" charset="-122"/>
              </a:rPr>
              <a:t> </a:t>
            </a:r>
            <a:endParaRPr lang="en-US" altLang="zh-CN" sz="2400" b="1" dirty="0" smtClean="0">
              <a:ea typeface="SimSun" panose="02010600030101010101" pitchFamily="2" charset="-122"/>
            </a:endParaRPr>
          </a:p>
          <a:p>
            <a:pPr lvl="1">
              <a:spcAft>
                <a:spcPts val="600"/>
              </a:spcAft>
            </a:pPr>
            <a:r>
              <a:rPr lang="en-US" altLang="zh-CN" sz="2400" dirty="0" smtClean="0">
                <a:ea typeface="SimSun" panose="02010600030101010101" pitchFamily="2" charset="-122"/>
              </a:rPr>
              <a:t>Recommendation with Heterogeneous Information Networks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 err="1" smtClean="0">
                <a:ea typeface="SimSun" panose="02010600030101010101" pitchFamily="2" charset="-122"/>
              </a:rPr>
              <a:t>ClusCite</a:t>
            </a:r>
            <a:r>
              <a:rPr lang="en-US" altLang="zh-CN" sz="2400" dirty="0" smtClean="0">
                <a:ea typeface="SimSun" panose="02010600030101010101" pitchFamily="2" charset="-122"/>
              </a:rPr>
              <a:t>: Citation Recommendation in </a:t>
            </a:r>
            <a:r>
              <a:rPr lang="en-US" altLang="zh-CN" sz="2400" dirty="0">
                <a:ea typeface="SimSun" panose="02010600030101010101" pitchFamily="2" charset="-122"/>
              </a:rPr>
              <a:t>Heterogeneous Information Networks </a:t>
            </a:r>
            <a:endParaRPr lang="en-US" altLang="zh-CN" sz="2400" dirty="0" smtClean="0">
              <a:ea typeface="SimSun" panose="02010600030101010101" pitchFamily="2" charset="-122"/>
            </a:endParaRPr>
          </a:p>
          <a:p>
            <a:pPr>
              <a:spcAft>
                <a:spcPts val="600"/>
              </a:spcAft>
            </a:pPr>
            <a:r>
              <a:rPr lang="en-US" altLang="zh-CN" sz="2400" dirty="0" smtClean="0">
                <a:ea typeface="SimSun" panose="02010600030101010101" pitchFamily="2" charset="-122"/>
              </a:rPr>
              <a:t>Summary</a:t>
            </a:r>
            <a:endParaRPr lang="en-US" altLang="zh-CN" sz="2400" dirty="0">
              <a:ea typeface="SimSun" panose="02010600030101010101" pitchFamily="2" charset="-122"/>
            </a:endParaRPr>
          </a:p>
          <a:p>
            <a:pPr lvl="1">
              <a:spcAft>
                <a:spcPts val="600"/>
              </a:spcAft>
            </a:pPr>
            <a:endParaRPr lang="en-US" altLang="zh-CN" sz="2400" b="1" dirty="0" smtClean="0">
              <a:ea typeface="SimSun" panose="02010600030101010101" pitchFamily="2" charset="-122"/>
            </a:endParaRPr>
          </a:p>
          <a:p>
            <a:pPr lvl="1">
              <a:spcAft>
                <a:spcPts val="600"/>
              </a:spcAft>
            </a:pPr>
            <a:endParaRPr lang="en-US" altLang="zh-CN" sz="2400" b="1" dirty="0" smtClean="0">
              <a:ea typeface="SimSun" panose="02010600030101010101" pitchFamily="2" charset="-122"/>
            </a:endParaRPr>
          </a:p>
        </p:txBody>
      </p:sp>
      <p:sp>
        <p:nvSpPr>
          <p:cNvPr id="4" name="AutoShape 8"/>
          <p:cNvSpPr>
            <a:spLocks noChangeArrowheads="1"/>
          </p:cNvSpPr>
          <p:nvPr/>
        </p:nvSpPr>
        <p:spPr bwMode="auto">
          <a:xfrm rot="9129169">
            <a:off x="2572450" y="6218048"/>
            <a:ext cx="381000" cy="3810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89488" y="1163547"/>
            <a:ext cx="4969443" cy="563639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30000"/>
              </a:spcBef>
            </a:pPr>
            <a:endParaRPr lang="en-US" altLang="zh-CN" sz="24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14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93676"/>
            <a:ext cx="12192000" cy="720725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4400" dirty="0" smtClean="0">
                <a:effectLst>
                  <a:outerShdw blurRad="38100" dist="38100" dir="2700000" algn="tl">
                    <a:srgbClr val="DDDDDD"/>
                  </a:outerShdw>
                </a:effectLst>
                <a:ea typeface="MS PGothic" charset="0"/>
                <a:cs typeface="Arial Black"/>
              </a:rPr>
              <a:t>Summary</a:t>
            </a:r>
            <a:endParaRPr lang="en-US" sz="4400" dirty="0">
              <a:effectLst>
                <a:outerShdw blurRad="38100" dist="38100" dir="2700000" algn="tl">
                  <a:srgbClr val="DDDDDD"/>
                </a:outerShdw>
              </a:effectLst>
              <a:ea typeface="MS PGothic" charset="0"/>
              <a:cs typeface="Arial Black"/>
            </a:endParaRPr>
          </a:p>
        </p:txBody>
      </p:sp>
      <p:sp>
        <p:nvSpPr>
          <p:cNvPr id="110595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latin typeface="Calibri" charset="0"/>
                <a:ea typeface="SimSun" charset="0"/>
                <a:cs typeface="SimSun" charset="0"/>
              </a:rPr>
              <a:t>Heterogeneous information networks are ubiquitous</a:t>
            </a:r>
          </a:p>
          <a:p>
            <a:pPr lvl="1" eaLnBrk="1" hangingPunct="1">
              <a:spcBef>
                <a:spcPts val="300"/>
              </a:spcBef>
              <a:spcAft>
                <a:spcPts val="300"/>
              </a:spcAft>
            </a:pPr>
            <a:r>
              <a:rPr lang="en-US" altLang="zh-CN" dirty="0">
                <a:latin typeface="Calibri" charset="0"/>
                <a:ea typeface="SimSun" charset="0"/>
                <a:cs typeface="SimSun" charset="0"/>
              </a:rPr>
              <a:t>Most datasets can be “organized” or “transformed” into “</a:t>
            </a:r>
            <a:r>
              <a:rPr lang="en-US" altLang="zh-CN" i="1" dirty="0">
                <a:latin typeface="Calibri" charset="0"/>
                <a:ea typeface="SimSun" charset="0"/>
                <a:cs typeface="SimSun" charset="0"/>
              </a:rPr>
              <a:t>structured</a:t>
            </a:r>
            <a:r>
              <a:rPr lang="en-US" altLang="zh-CN" dirty="0">
                <a:latin typeface="Calibri" charset="0"/>
                <a:ea typeface="SimSun" charset="0"/>
                <a:cs typeface="SimSun" charset="0"/>
              </a:rPr>
              <a:t>” multi-typed heterogeneous info. networks</a:t>
            </a:r>
          </a:p>
          <a:p>
            <a:pPr lvl="1" eaLnBrk="1" hangingPunct="1">
              <a:spcBef>
                <a:spcPts val="300"/>
              </a:spcBef>
              <a:spcAft>
                <a:spcPts val="300"/>
              </a:spcAft>
            </a:pPr>
            <a:r>
              <a:rPr lang="en-US" altLang="zh-CN" dirty="0">
                <a:latin typeface="Calibri" charset="0"/>
                <a:ea typeface="SimSun" charset="0"/>
                <a:cs typeface="SimSun" charset="0"/>
              </a:rPr>
              <a:t>Examples: DBLP, IMDB, Flickr, Google News, Wikipedia, …</a:t>
            </a:r>
          </a:p>
          <a:p>
            <a:pPr eaLnBrk="1" hangingPunct="1"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latin typeface="Calibri" charset="0"/>
                <a:ea typeface="SimSun" charset="0"/>
                <a:cs typeface="SimSun" charset="0"/>
              </a:rPr>
              <a:t>Surprisingly rich knowledge can be mined from structured heterogeneous info. networks</a:t>
            </a:r>
          </a:p>
          <a:p>
            <a:pPr lvl="1" eaLnBrk="1" hangingPunct="1">
              <a:spcBef>
                <a:spcPts val="300"/>
              </a:spcBef>
              <a:spcAft>
                <a:spcPts val="300"/>
              </a:spcAft>
            </a:pPr>
            <a:r>
              <a:rPr lang="en-US" altLang="zh-CN" dirty="0">
                <a:latin typeface="Calibri" charset="0"/>
                <a:ea typeface="SimSun" charset="0"/>
                <a:cs typeface="SimSun" charset="0"/>
              </a:rPr>
              <a:t>Clustering, ranking, classification, path prediction, ……</a:t>
            </a:r>
          </a:p>
          <a:p>
            <a:pPr eaLnBrk="1" hangingPunct="1"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latin typeface="Calibri" charset="0"/>
                <a:ea typeface="SimSun" charset="0"/>
                <a:cs typeface="SimSun" charset="0"/>
              </a:rPr>
              <a:t>Knowledge is power, but knowledge is hidden in massive, but “relatively structured” nodes and links!</a:t>
            </a:r>
          </a:p>
          <a:p>
            <a:pPr eaLnBrk="1" hangingPunct="1">
              <a:spcBef>
                <a:spcPts val="300"/>
              </a:spcBef>
              <a:spcAft>
                <a:spcPts val="300"/>
              </a:spcAft>
            </a:pPr>
            <a:r>
              <a:rPr lang="en-US" altLang="zh-CN" b="1" dirty="0">
                <a:latin typeface="Calibri" charset="0"/>
                <a:ea typeface="SimSun" charset="0"/>
                <a:cs typeface="SimSun" charset="0"/>
              </a:rPr>
              <a:t>Key issue: Construction of trusted, semi-structured heterogeneous networks from unstructured data</a:t>
            </a:r>
          </a:p>
          <a:p>
            <a:pPr eaLnBrk="1" hangingPunct="1">
              <a:spcBef>
                <a:spcPts val="300"/>
              </a:spcBef>
              <a:spcAft>
                <a:spcPts val="300"/>
              </a:spcAft>
            </a:pPr>
            <a:r>
              <a:rPr lang="en-US" b="1" dirty="0">
                <a:latin typeface="Calibri" charset="0"/>
                <a:ea typeface="MS PGothic" charset="0"/>
              </a:rPr>
              <a:t>From data to knowledge: Much more to be explored but heterogeneous network mining has shown high promise!</a:t>
            </a:r>
          </a:p>
        </p:txBody>
      </p:sp>
    </p:spTree>
    <p:extLst>
      <p:ext uri="{BB962C8B-B14F-4D97-AF65-F5344CB8AC3E}">
        <p14:creationId xmlns:p14="http://schemas.microsoft.com/office/powerpoint/2010/main" val="173428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1284" y="134131"/>
            <a:ext cx="12901692" cy="738909"/>
          </a:xfrm>
        </p:spPr>
        <p:txBody>
          <a:bodyPr>
            <a:noAutofit/>
          </a:bodyPr>
          <a:lstStyle/>
          <a:p>
            <a:pPr defTabSz="1219110"/>
            <a:r>
              <a:rPr lang="en-US" dirty="0"/>
              <a:t>Principles of Mining </a:t>
            </a:r>
            <a:r>
              <a:rPr lang="en-US" dirty="0" smtClean="0"/>
              <a:t>Heterogeneous Information Net</a:t>
            </a:r>
            <a:endParaRPr lang="en-US" sz="4000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896" y="1154369"/>
            <a:ext cx="11111492" cy="5636395"/>
          </a:xfrm>
        </p:spPr>
        <p:txBody>
          <a:bodyPr/>
          <a:lstStyle/>
          <a:p>
            <a:pPr>
              <a:defRPr/>
            </a:pPr>
            <a:r>
              <a:rPr lang="en-US" sz="2400" b="1" dirty="0"/>
              <a:t>Information propagation across heterogeneous nodes &amp; links</a:t>
            </a:r>
          </a:p>
          <a:p>
            <a:pPr lvl="1">
              <a:defRPr/>
            </a:pPr>
            <a:r>
              <a:rPr lang="en-US" sz="2400" i="1" dirty="0"/>
              <a:t>How to compute </a:t>
            </a:r>
            <a:r>
              <a:rPr lang="en-US" sz="2400" dirty="0"/>
              <a:t>ranking scores, similarity scores, and clusters, and how to make good use of class labels, across heterogeneous nodes and links</a:t>
            </a:r>
          </a:p>
          <a:p>
            <a:pPr lvl="1">
              <a:defRPr/>
            </a:pPr>
            <a:r>
              <a:rPr lang="en-US" sz="2400" i="1" dirty="0"/>
              <a:t>Objects in the networks are interdependent and knowledge can only be mined using the holistic information in a network</a:t>
            </a:r>
          </a:p>
          <a:p>
            <a:pPr>
              <a:defRPr/>
            </a:pPr>
            <a:r>
              <a:rPr lang="en-US" sz="2400" b="1" dirty="0"/>
              <a:t>Search and mining by exploring network meta structures</a:t>
            </a:r>
          </a:p>
          <a:p>
            <a:pPr lvl="1">
              <a:defRPr/>
            </a:pPr>
            <a:r>
              <a:rPr lang="en-US" sz="2400" dirty="0" err="1"/>
              <a:t>Heter</a:t>
            </a:r>
            <a:r>
              <a:rPr lang="en-US" sz="2400" dirty="0"/>
              <a:t>. info networks:  semi-structured and typed</a:t>
            </a:r>
          </a:p>
          <a:p>
            <a:pPr lvl="1">
              <a:defRPr/>
            </a:pPr>
            <a:r>
              <a:rPr lang="en-US" sz="2400" dirty="0"/>
              <a:t>Network schema: a meta structure, guidance of search and mining</a:t>
            </a:r>
          </a:p>
          <a:p>
            <a:pPr lvl="1">
              <a:defRPr/>
            </a:pPr>
            <a:r>
              <a:rPr lang="en-US" sz="2400" dirty="0"/>
              <a:t>Meta-path based similarity search and mining </a:t>
            </a:r>
          </a:p>
          <a:p>
            <a:pPr>
              <a:defRPr/>
            </a:pPr>
            <a:r>
              <a:rPr lang="en-US" sz="2400" b="1" dirty="0"/>
              <a:t>User-guided exploration of information networks</a:t>
            </a:r>
          </a:p>
          <a:p>
            <a:pPr lvl="1">
              <a:defRPr/>
            </a:pPr>
            <a:r>
              <a:rPr lang="en-US" sz="2400" dirty="0"/>
              <a:t>Automatically select the right relation (or meta-path) combinations with appropriate weights for a particular search or mining task </a:t>
            </a:r>
          </a:p>
          <a:p>
            <a:pPr lvl="1">
              <a:defRPr/>
            </a:pPr>
            <a:r>
              <a:rPr lang="en-US" sz="2400" dirty="0"/>
              <a:t>User-guided or feedback-based network exploration is a strategy</a:t>
            </a:r>
          </a:p>
        </p:txBody>
      </p:sp>
    </p:spTree>
    <p:extLst>
      <p:ext uri="{BB962C8B-B14F-4D97-AF65-F5344CB8AC3E}">
        <p14:creationId xmlns:p14="http://schemas.microsoft.com/office/powerpoint/2010/main" val="347138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标题 9"/>
          <p:cNvSpPr>
            <a:spLocks noGrp="1"/>
          </p:cNvSpPr>
          <p:nvPr>
            <p:ph type="title" idx="4294967295"/>
          </p:nvPr>
        </p:nvSpPr>
        <p:spPr>
          <a:xfrm>
            <a:off x="1" y="228600"/>
            <a:ext cx="12094633" cy="741664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/>
                <a:ea typeface="MS PGothic" charset="0"/>
                <a:cs typeface="Arial Black"/>
              </a:rPr>
              <a:t>References</a:t>
            </a:r>
          </a:p>
        </p:txBody>
      </p:sp>
      <p:sp>
        <p:nvSpPr>
          <p:cNvPr id="112642" name="内容占位符 10"/>
          <p:cNvSpPr>
            <a:spLocks noGrp="1"/>
          </p:cNvSpPr>
          <p:nvPr>
            <p:ph idx="4294967295"/>
          </p:nvPr>
        </p:nvSpPr>
        <p:spPr>
          <a:xfrm>
            <a:off x="519010" y="1182988"/>
            <a:ext cx="11056614" cy="5330933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1800" dirty="0">
                <a:ea typeface="MS PGothic" charset="0"/>
              </a:rPr>
              <a:t>M. Ji,  </a:t>
            </a:r>
            <a:r>
              <a:rPr lang="en-US" sz="1800" dirty="0" smtClean="0">
                <a:ea typeface="MS PGothic" charset="0"/>
              </a:rPr>
              <a:t>M</a:t>
            </a:r>
            <a:r>
              <a:rPr lang="en-US" sz="1800" dirty="0">
                <a:ea typeface="MS PGothic" charset="0"/>
              </a:rPr>
              <a:t>. </a:t>
            </a:r>
            <a:r>
              <a:rPr lang="en-US" sz="1800" dirty="0" err="1">
                <a:ea typeface="MS PGothic" charset="0"/>
              </a:rPr>
              <a:t>Danilevsky</a:t>
            </a:r>
            <a:r>
              <a:rPr lang="en-US" sz="1800" dirty="0">
                <a:ea typeface="MS PGothic" charset="0"/>
              </a:rPr>
              <a:t>, and J. Han</a:t>
            </a:r>
            <a:r>
              <a:rPr lang="en-US" sz="1800" dirty="0" smtClean="0">
                <a:ea typeface="MS PGothic" charset="0"/>
              </a:rPr>
              <a:t>,</a:t>
            </a:r>
            <a:r>
              <a:rPr lang="en-US" sz="1800" dirty="0">
                <a:ea typeface="MS PGothic" charset="0"/>
              </a:rPr>
              <a:t> "Ranking-Based Classification of Heterogeneous Information Networks", KDD'</a:t>
            </a:r>
            <a:r>
              <a:rPr lang="en-US" sz="1800" dirty="0" smtClean="0">
                <a:ea typeface="MS PGothic" charset="0"/>
              </a:rPr>
              <a:t>11</a:t>
            </a:r>
          </a:p>
          <a:p>
            <a:pPr>
              <a:spcBef>
                <a:spcPct val="0"/>
              </a:spcBef>
            </a:pPr>
            <a:r>
              <a:rPr lang="en-US" altLang="zh-CN" sz="1800" dirty="0" smtClean="0"/>
              <a:t>X. </a:t>
            </a:r>
            <a:r>
              <a:rPr lang="en-US" altLang="zh-CN" sz="1800" dirty="0" err="1"/>
              <a:t>Ren</a:t>
            </a:r>
            <a:r>
              <a:rPr lang="en-US" altLang="zh-CN" sz="1800" dirty="0"/>
              <a:t>, </a:t>
            </a:r>
            <a:r>
              <a:rPr lang="en-US" altLang="zh-CN" sz="1800" dirty="0" smtClean="0"/>
              <a:t>J. Liu</a:t>
            </a:r>
            <a:r>
              <a:rPr lang="en-US" altLang="zh-CN" sz="1800" dirty="0"/>
              <a:t>, </a:t>
            </a:r>
            <a:r>
              <a:rPr lang="en-US" altLang="zh-CN" sz="1800" dirty="0" smtClean="0"/>
              <a:t>X. </a:t>
            </a:r>
            <a:r>
              <a:rPr lang="en-US" altLang="zh-CN" sz="1800" dirty="0"/>
              <a:t>Yu, </a:t>
            </a:r>
            <a:r>
              <a:rPr lang="en-US" altLang="zh-CN" sz="1800" dirty="0" smtClean="0"/>
              <a:t>U. </a:t>
            </a:r>
            <a:r>
              <a:rPr lang="en-US" altLang="zh-CN" sz="1800" dirty="0" err="1"/>
              <a:t>Khandelwal</a:t>
            </a:r>
            <a:r>
              <a:rPr lang="en-US" altLang="zh-CN" sz="1800" dirty="0"/>
              <a:t>, </a:t>
            </a:r>
            <a:r>
              <a:rPr lang="en-US" altLang="zh-CN" sz="1800" dirty="0" smtClean="0"/>
              <a:t>Q. </a:t>
            </a:r>
            <a:r>
              <a:rPr lang="en-US" altLang="zh-CN" sz="1800" dirty="0" err="1"/>
              <a:t>Gu</a:t>
            </a:r>
            <a:r>
              <a:rPr lang="en-US" altLang="zh-CN" sz="1800" dirty="0"/>
              <a:t>, </a:t>
            </a:r>
            <a:r>
              <a:rPr lang="en-US" altLang="zh-CN" sz="1800" dirty="0" smtClean="0"/>
              <a:t>L. </a:t>
            </a:r>
            <a:r>
              <a:rPr lang="en-US" altLang="zh-CN" sz="1800" dirty="0"/>
              <a:t>Wang,</a:t>
            </a:r>
            <a:r>
              <a:rPr lang="zh-CN" altLang="en-US" sz="1800" dirty="0"/>
              <a:t> </a:t>
            </a:r>
            <a:r>
              <a:rPr lang="en-US" altLang="zh-CN" sz="1800" dirty="0" smtClean="0"/>
              <a:t>J. Han</a:t>
            </a:r>
            <a:r>
              <a:rPr lang="en-US" altLang="zh-CN" sz="1800" dirty="0"/>
              <a:t>,  “</a:t>
            </a:r>
            <a:r>
              <a:rPr lang="en-US" sz="1800" dirty="0" err="1"/>
              <a:t>ClusCite</a:t>
            </a:r>
            <a:r>
              <a:rPr lang="en-US" sz="1800" dirty="0"/>
              <a:t>: E</a:t>
            </a:r>
            <a:r>
              <a:rPr lang="en-US" altLang="zh-CN" sz="1800" dirty="0"/>
              <a:t>ffective</a:t>
            </a:r>
            <a:r>
              <a:rPr lang="en-US" sz="1800" dirty="0"/>
              <a:t> Citation Recommendation </a:t>
            </a:r>
            <a:r>
              <a:rPr lang="en-US" altLang="zh-CN" sz="1800" dirty="0"/>
              <a:t>by</a:t>
            </a:r>
            <a:r>
              <a:rPr lang="zh-CN" altLang="en-US" sz="1800" dirty="0"/>
              <a:t> </a:t>
            </a:r>
            <a:r>
              <a:rPr lang="en-US" altLang="zh-CN" sz="1800" dirty="0"/>
              <a:t>Information</a:t>
            </a:r>
            <a:r>
              <a:rPr lang="zh-CN" altLang="en-US" sz="1800" dirty="0"/>
              <a:t> </a:t>
            </a:r>
            <a:r>
              <a:rPr lang="en-US" altLang="zh-CN" sz="1800" dirty="0"/>
              <a:t>Network-Based</a:t>
            </a:r>
            <a:r>
              <a:rPr lang="zh-CN" altLang="en-US" sz="1800" dirty="0"/>
              <a:t> </a:t>
            </a:r>
            <a:r>
              <a:rPr lang="en-US" altLang="zh-CN" sz="1800" dirty="0"/>
              <a:t>Clustering”, KDD’</a:t>
            </a:r>
            <a:r>
              <a:rPr lang="en-US" altLang="zh-CN" sz="1800" dirty="0" smtClean="0"/>
              <a:t>14</a:t>
            </a:r>
            <a:r>
              <a:rPr lang="en-US" sz="1800" dirty="0" smtClean="0">
                <a:ea typeface="MS PGothic" charset="0"/>
              </a:rPr>
              <a:t> </a:t>
            </a:r>
            <a:endParaRPr lang="en-US" sz="1800" dirty="0">
              <a:ea typeface="MS PGothic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sz="1800" dirty="0">
                <a:solidFill>
                  <a:srgbClr val="FF0000"/>
                </a:solidFill>
                <a:ea typeface="MS PGothic" charset="0"/>
              </a:rPr>
              <a:t>Y. Sun and J. Han, Mining Heterogeneous Information Networks: Principles and Methodologies, Morgan &amp; Claypool Publishers, 2012</a:t>
            </a:r>
          </a:p>
          <a:p>
            <a:pPr>
              <a:spcBef>
                <a:spcPct val="0"/>
              </a:spcBef>
            </a:pPr>
            <a:r>
              <a:rPr lang="en-US" sz="1800" dirty="0" smtClean="0">
                <a:ea typeface="MS PGothic" charset="0"/>
              </a:rPr>
              <a:t>Y</a:t>
            </a:r>
            <a:r>
              <a:rPr lang="en-US" sz="1800" dirty="0">
                <a:ea typeface="MS PGothic" charset="0"/>
              </a:rPr>
              <a:t>. Sun, Y. Yu, and J. Han, "Ranking-Based Clustering of Heterogeneous Information Networks with Star Network Schema", KDD’09</a:t>
            </a:r>
          </a:p>
          <a:p>
            <a:pPr>
              <a:spcBef>
                <a:spcPct val="0"/>
              </a:spcBef>
            </a:pPr>
            <a:r>
              <a:rPr lang="en-US" sz="1800" dirty="0">
                <a:ea typeface="MS PGothic" charset="0"/>
              </a:rPr>
              <a:t>Y. Sun, J. Han, X. Yan, P. S. Yu, and T. Wu, “</a:t>
            </a:r>
            <a:r>
              <a:rPr lang="en-US" altLang="ja-JP" sz="1800" dirty="0" err="1">
                <a:ea typeface="MS PGothic" charset="0"/>
              </a:rPr>
              <a:t>PathSim</a:t>
            </a:r>
            <a:r>
              <a:rPr lang="en-US" altLang="ja-JP" sz="1800" dirty="0">
                <a:ea typeface="MS PGothic" charset="0"/>
              </a:rPr>
              <a:t>: Meta Path-Based Top-K Similarity Search in Heterogeneous Information Networks</a:t>
            </a:r>
            <a:r>
              <a:rPr lang="en-US" sz="1800" dirty="0">
                <a:ea typeface="MS PGothic" charset="0"/>
              </a:rPr>
              <a:t>”</a:t>
            </a:r>
            <a:r>
              <a:rPr lang="en-US" altLang="ja-JP" sz="1800" dirty="0">
                <a:ea typeface="MS PGothic" charset="0"/>
              </a:rPr>
              <a:t>, VLDB'11</a:t>
            </a:r>
          </a:p>
          <a:p>
            <a:pPr>
              <a:spcBef>
                <a:spcPct val="0"/>
              </a:spcBef>
            </a:pPr>
            <a:r>
              <a:rPr lang="en-US" sz="1800" dirty="0">
                <a:ea typeface="MS PGothic" charset="0"/>
              </a:rPr>
              <a:t>Y. Sun, R. Barber, M. Gupta, C. </a:t>
            </a:r>
            <a:r>
              <a:rPr lang="en-US" sz="1800" dirty="0" err="1">
                <a:ea typeface="MS PGothic" charset="0"/>
              </a:rPr>
              <a:t>Aggarwal</a:t>
            </a:r>
            <a:r>
              <a:rPr lang="en-US" sz="1800" dirty="0">
                <a:ea typeface="MS PGothic" charset="0"/>
              </a:rPr>
              <a:t> and J. Han, "Co-Author Relationship Prediction in Heterogeneous Bibliographic Networks", ASONAM'11 </a:t>
            </a:r>
          </a:p>
          <a:p>
            <a:pPr eaLnBrk="1" hangingPunct="1">
              <a:spcBef>
                <a:spcPct val="0"/>
              </a:spcBef>
            </a:pPr>
            <a:r>
              <a:rPr lang="en-US" sz="1800" dirty="0">
                <a:ea typeface="MS PGothic" charset="0"/>
              </a:rPr>
              <a:t>Y. Sun, J. Han, C. C. </a:t>
            </a:r>
            <a:r>
              <a:rPr lang="en-US" sz="1800" dirty="0" err="1">
                <a:ea typeface="MS PGothic" charset="0"/>
              </a:rPr>
              <a:t>Aggarwal</a:t>
            </a:r>
            <a:r>
              <a:rPr lang="en-US" sz="1800" dirty="0">
                <a:ea typeface="MS PGothic" charset="0"/>
              </a:rPr>
              <a:t>, N. </a:t>
            </a:r>
            <a:r>
              <a:rPr lang="en-US" sz="1800" dirty="0" err="1">
                <a:ea typeface="MS PGothic" charset="0"/>
              </a:rPr>
              <a:t>Chawla</a:t>
            </a:r>
            <a:r>
              <a:rPr lang="en-US" sz="1800" dirty="0">
                <a:ea typeface="MS PGothic" charset="0"/>
              </a:rPr>
              <a:t>, “</a:t>
            </a:r>
            <a:r>
              <a:rPr lang="en-US" altLang="ja-JP" sz="1800" dirty="0">
                <a:ea typeface="MS PGothic" charset="0"/>
              </a:rPr>
              <a:t>When Will It Happen? Relationship Prediction in Heterogeneous Information Networks</a:t>
            </a:r>
            <a:r>
              <a:rPr lang="en-US" sz="1800" dirty="0">
                <a:ea typeface="MS PGothic" charset="0"/>
              </a:rPr>
              <a:t>”</a:t>
            </a:r>
            <a:r>
              <a:rPr lang="en-US" altLang="ja-JP" sz="1800" dirty="0">
                <a:ea typeface="MS PGothic" charset="0"/>
              </a:rPr>
              <a:t>, WSDM'12</a:t>
            </a:r>
          </a:p>
          <a:p>
            <a:pPr>
              <a:spcBef>
                <a:spcPct val="0"/>
              </a:spcBef>
            </a:pPr>
            <a:r>
              <a:rPr lang="en-US" altLang="en-US" sz="1800" dirty="0" smtClean="0">
                <a:cs typeface="MS PGothic" panose="020B0600070205080204" pitchFamily="34" charset="-128"/>
              </a:rPr>
              <a:t>Y</a:t>
            </a:r>
            <a:r>
              <a:rPr lang="en-US" altLang="en-US" sz="1800" dirty="0">
                <a:cs typeface="MS PGothic" panose="020B0600070205080204" pitchFamily="34" charset="-128"/>
              </a:rPr>
              <a:t>. Sun, J. Han, </a:t>
            </a:r>
            <a:r>
              <a:rPr lang="en-US" sz="1800" dirty="0"/>
              <a:t>P. Zhao, Z. Yin, H. Cheng, T. Wu, </a:t>
            </a:r>
            <a:r>
              <a:rPr lang="en-US" altLang="en-US" sz="1800" dirty="0">
                <a:cs typeface="MS PGothic" panose="020B0600070205080204" pitchFamily="34" charset="-128"/>
              </a:rPr>
              <a:t>"</a:t>
            </a:r>
            <a:r>
              <a:rPr lang="en-US" altLang="en-US" sz="1800" dirty="0" err="1">
                <a:cs typeface="MS PGothic" panose="020B0600070205080204" pitchFamily="34" charset="-128"/>
              </a:rPr>
              <a:t>RankClus</a:t>
            </a:r>
            <a:r>
              <a:rPr lang="en-US" altLang="en-US" sz="1800" dirty="0">
                <a:cs typeface="MS PGothic" panose="020B0600070205080204" pitchFamily="34" charset="-128"/>
              </a:rPr>
              <a:t>: Integrating Clustering with Ranking for Heterogeneous Information Network Analysis", </a:t>
            </a:r>
            <a:r>
              <a:rPr lang="en-US" altLang="en-US" sz="1800" dirty="0" smtClean="0">
                <a:cs typeface="MS PGothic" panose="020B0600070205080204" pitchFamily="34" charset="-128"/>
              </a:rPr>
              <a:t>EDBT’09</a:t>
            </a:r>
          </a:p>
          <a:p>
            <a:pPr>
              <a:spcBef>
                <a:spcPct val="0"/>
              </a:spcBef>
            </a:pPr>
            <a:r>
              <a:rPr lang="en-US" sz="1800" dirty="0"/>
              <a:t>T. Chen and Y. Sun, Task-guided and Path-augmented Heterogeneous Network Embedding for Author Identification, WSDM’17 </a:t>
            </a:r>
            <a:endParaRPr lang="en-US" altLang="en-US" sz="1800" dirty="0">
              <a:cs typeface="MS PGothic" panose="020B0600070205080204" pitchFamily="34" charset="-128"/>
            </a:endParaRPr>
          </a:p>
          <a:p>
            <a:pPr>
              <a:spcBef>
                <a:spcPct val="0"/>
              </a:spcBef>
            </a:pPr>
            <a:r>
              <a:rPr lang="en-US" sz="1800" dirty="0" smtClean="0"/>
              <a:t>X</a:t>
            </a:r>
            <a:r>
              <a:rPr lang="en-US" sz="1800" dirty="0"/>
              <a:t>. Yu, X. </a:t>
            </a:r>
            <a:r>
              <a:rPr lang="en-US" sz="1800" dirty="0" err="1"/>
              <a:t>Ren</a:t>
            </a:r>
            <a:r>
              <a:rPr lang="en-US" sz="1800" dirty="0"/>
              <a:t>, Y. Sun, Q. </a:t>
            </a:r>
            <a:r>
              <a:rPr lang="en-US" sz="1800" dirty="0" err="1"/>
              <a:t>Gu</a:t>
            </a:r>
            <a:r>
              <a:rPr lang="en-US" sz="1800" dirty="0"/>
              <a:t>, B. </a:t>
            </a:r>
            <a:r>
              <a:rPr lang="en-US" sz="1800" dirty="0" err="1"/>
              <a:t>Sturt</a:t>
            </a:r>
            <a:r>
              <a:rPr lang="en-US" sz="1800" dirty="0"/>
              <a:t>, U. </a:t>
            </a:r>
            <a:r>
              <a:rPr lang="en-US" sz="1800" dirty="0" err="1"/>
              <a:t>Khandelwal</a:t>
            </a:r>
            <a:r>
              <a:rPr lang="en-US" sz="1800" dirty="0"/>
              <a:t>, B. </a:t>
            </a:r>
            <a:r>
              <a:rPr lang="en-US" sz="1800" dirty="0" err="1"/>
              <a:t>Norick</a:t>
            </a:r>
            <a:r>
              <a:rPr lang="en-US" sz="1800" dirty="0"/>
              <a:t>, and J. Han, "Personalized Entity Recommendation: A Heterogeneous Information Network Approach", WSDM'14 </a:t>
            </a:r>
          </a:p>
        </p:txBody>
      </p:sp>
    </p:spTree>
    <p:extLst>
      <p:ext uri="{BB962C8B-B14F-4D97-AF65-F5344CB8AC3E}">
        <p14:creationId xmlns:p14="http://schemas.microsoft.com/office/powerpoint/2010/main" val="38064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08531"/>
            <a:ext cx="12174071" cy="913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4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0474" y="221680"/>
            <a:ext cx="12488779" cy="738909"/>
          </a:xfrm>
        </p:spPr>
        <p:txBody>
          <a:bodyPr>
            <a:normAutofit/>
          </a:bodyPr>
          <a:lstStyle/>
          <a:p>
            <a:pPr defTabSz="1219110"/>
            <a:r>
              <a:rPr lang="en-US" altLang="zh-CN" dirty="0" smtClean="0">
                <a:ea typeface="SimSun" panose="02010600030101010101" pitchFamily="2" charset="-122"/>
              </a:rPr>
              <a:t>Outline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6039" y="1163524"/>
            <a:ext cx="10488163" cy="5579856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zh-CN" sz="2400" b="1" dirty="0">
                <a:ea typeface="SimSun" panose="02010600030101010101" pitchFamily="2" charset="-122"/>
              </a:rPr>
              <a:t>Motivation:</a:t>
            </a:r>
            <a:r>
              <a:rPr lang="en-US" altLang="zh-CN" sz="2400" dirty="0">
                <a:ea typeface="SimSun" panose="02010600030101010101" pitchFamily="2" charset="-122"/>
              </a:rPr>
              <a:t> Why Mining Information Networks?</a:t>
            </a:r>
          </a:p>
          <a:p>
            <a:pPr>
              <a:spcAft>
                <a:spcPts val="600"/>
              </a:spcAft>
            </a:pPr>
            <a:r>
              <a:rPr lang="en-US" altLang="zh-CN" sz="2400" b="1" dirty="0">
                <a:ea typeface="SimSun" panose="02010600030101010101" pitchFamily="2" charset="-122"/>
              </a:rPr>
              <a:t>Part I:</a:t>
            </a:r>
            <a:r>
              <a:rPr lang="en-US" altLang="zh-CN" sz="2400" dirty="0">
                <a:ea typeface="SimSun" panose="02010600030101010101" pitchFamily="2" charset="-122"/>
              </a:rPr>
              <a:t> </a:t>
            </a:r>
            <a:r>
              <a:rPr lang="en-US" altLang="zh-CN" sz="2400" dirty="0" smtClean="0">
                <a:ea typeface="SimSun" panose="02010600030101010101" pitchFamily="2" charset="-122"/>
              </a:rPr>
              <a:t>Clustering </a:t>
            </a:r>
            <a:r>
              <a:rPr lang="en-US" altLang="zh-CN" sz="2400" dirty="0">
                <a:ea typeface="SimSun" panose="02010600030101010101" pitchFamily="2" charset="-122"/>
              </a:rPr>
              <a:t>and Ranking in </a:t>
            </a:r>
            <a:r>
              <a:rPr lang="en-US" altLang="zh-CN" sz="2400" dirty="0" smtClean="0">
                <a:ea typeface="SimSun" panose="02010600030101010101" pitchFamily="2" charset="-122"/>
              </a:rPr>
              <a:t>Heterogeneous Information </a:t>
            </a:r>
            <a:r>
              <a:rPr lang="en-US" altLang="zh-CN" sz="2400" dirty="0">
                <a:ea typeface="SimSun" panose="02010600030101010101" pitchFamily="2" charset="-122"/>
              </a:rPr>
              <a:t>Networks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>
                <a:ea typeface="SimSun" panose="02010600030101010101" pitchFamily="2" charset="-122"/>
              </a:rPr>
              <a:t>Clustering and Ranking in Information Networks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>
                <a:ea typeface="SimSun" panose="02010600030101010101" pitchFamily="2" charset="-122"/>
              </a:rPr>
              <a:t>Similarity Search in Information Networks </a:t>
            </a:r>
            <a:endParaRPr lang="en-US" altLang="zh-CN" sz="2400" dirty="0" smtClean="0">
              <a:ea typeface="SimSun" panose="02010600030101010101" pitchFamily="2" charset="-122"/>
            </a:endParaRPr>
          </a:p>
          <a:p>
            <a:pPr lvl="1">
              <a:spcAft>
                <a:spcPts val="600"/>
              </a:spcAft>
            </a:pPr>
            <a:r>
              <a:rPr lang="en-US" altLang="zh-CN" sz="2400" dirty="0" smtClean="0">
                <a:ea typeface="SimSun" panose="02010600030101010101" pitchFamily="2" charset="-122"/>
              </a:rPr>
              <a:t>User-Guided </a:t>
            </a:r>
            <a:r>
              <a:rPr lang="en-US" altLang="zh-CN" sz="2400" dirty="0">
                <a:ea typeface="SimSun" panose="02010600030101010101" pitchFamily="2" charset="-122"/>
              </a:rPr>
              <a:t>Meta-Path based </a:t>
            </a:r>
            <a:r>
              <a:rPr lang="en-US" altLang="zh-CN" sz="2400" dirty="0" smtClean="0">
                <a:ea typeface="SimSun" panose="02010600030101010101" pitchFamily="2" charset="-122"/>
              </a:rPr>
              <a:t>Clustering </a:t>
            </a:r>
            <a:r>
              <a:rPr lang="en-US" altLang="zh-CN" sz="2400" dirty="0">
                <a:ea typeface="SimSun" panose="02010600030101010101" pitchFamily="2" charset="-122"/>
              </a:rPr>
              <a:t>in </a:t>
            </a:r>
            <a:r>
              <a:rPr lang="en-US" altLang="zh-CN" sz="2400" dirty="0" smtClean="0">
                <a:ea typeface="SimSun" panose="02010600030101010101" pitchFamily="2" charset="-122"/>
              </a:rPr>
              <a:t>Heterogeneous Networks</a:t>
            </a:r>
            <a:endParaRPr lang="en-US" altLang="zh-CN" sz="2400" dirty="0">
              <a:ea typeface="SimSun" panose="02010600030101010101" pitchFamily="2" charset="-122"/>
            </a:endParaRPr>
          </a:p>
          <a:p>
            <a:pPr>
              <a:spcAft>
                <a:spcPts val="600"/>
              </a:spcAft>
            </a:pPr>
            <a:r>
              <a:rPr lang="en-US" altLang="zh-CN" sz="2400" b="1" dirty="0" smtClean="0">
                <a:ea typeface="SimSun" panose="02010600030101010101" pitchFamily="2" charset="-122"/>
              </a:rPr>
              <a:t>Part </a:t>
            </a:r>
            <a:r>
              <a:rPr lang="en-US" altLang="zh-CN" sz="2400" b="1" dirty="0">
                <a:ea typeface="SimSun" panose="02010600030101010101" pitchFamily="2" charset="-122"/>
              </a:rPr>
              <a:t>II: </a:t>
            </a:r>
            <a:r>
              <a:rPr lang="en-US" altLang="zh-CN" sz="2400" dirty="0" smtClean="0">
                <a:ea typeface="SimSun" panose="02010600030101010101" pitchFamily="2" charset="-122"/>
              </a:rPr>
              <a:t>Classification and Prediction in </a:t>
            </a:r>
            <a:r>
              <a:rPr lang="en-US" altLang="zh-CN" sz="2400" dirty="0">
                <a:ea typeface="SimSun" panose="02010600030101010101" pitchFamily="2" charset="-122"/>
              </a:rPr>
              <a:t>Heterogeneous</a:t>
            </a:r>
            <a:r>
              <a:rPr lang="en-US" altLang="zh-CN" sz="2400" dirty="0" smtClean="0">
                <a:ea typeface="SimSun" panose="02010600030101010101" pitchFamily="2" charset="-122"/>
              </a:rPr>
              <a:t>  Information </a:t>
            </a:r>
            <a:r>
              <a:rPr lang="en-US" altLang="zh-CN" sz="2400" dirty="0">
                <a:ea typeface="SimSun" panose="02010600030101010101" pitchFamily="2" charset="-122"/>
              </a:rPr>
              <a:t>Networks</a:t>
            </a:r>
            <a:r>
              <a:rPr lang="en-US" altLang="zh-CN" sz="2400" b="1" dirty="0">
                <a:ea typeface="SimSun" panose="02010600030101010101" pitchFamily="2" charset="-122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>
                <a:ea typeface="SimSun" panose="02010600030101010101" pitchFamily="2" charset="-122"/>
              </a:rPr>
              <a:t>Classification of Information Networks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 smtClean="0">
                <a:ea typeface="SimSun" panose="02010600030101010101" pitchFamily="2" charset="-122"/>
              </a:rPr>
              <a:t>Relationship </a:t>
            </a:r>
            <a:r>
              <a:rPr lang="en-US" altLang="zh-CN" sz="2400" dirty="0">
                <a:ea typeface="SimSun" panose="02010600030101010101" pitchFamily="2" charset="-122"/>
              </a:rPr>
              <a:t>Prediction in Information Networks</a:t>
            </a:r>
            <a:r>
              <a:rPr lang="en-US" altLang="zh-CN" sz="2400" b="1" dirty="0">
                <a:ea typeface="SimSun" panose="02010600030101010101" pitchFamily="2" charset="-122"/>
              </a:rPr>
              <a:t> </a:t>
            </a:r>
            <a:endParaRPr lang="en-US" altLang="zh-CN" sz="2400" b="1" dirty="0" smtClean="0">
              <a:ea typeface="SimSun" panose="02010600030101010101" pitchFamily="2" charset="-122"/>
            </a:endParaRPr>
          </a:p>
          <a:p>
            <a:pPr lvl="1">
              <a:spcAft>
                <a:spcPts val="600"/>
              </a:spcAft>
            </a:pPr>
            <a:r>
              <a:rPr lang="en-US" altLang="zh-CN" sz="2400" dirty="0" smtClean="0">
                <a:ea typeface="SimSun" panose="02010600030101010101" pitchFamily="2" charset="-122"/>
              </a:rPr>
              <a:t>Recommendation with Heterogeneous Information Networks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 err="1" smtClean="0">
                <a:ea typeface="SimSun" panose="02010600030101010101" pitchFamily="2" charset="-122"/>
              </a:rPr>
              <a:t>ClusCite</a:t>
            </a:r>
            <a:r>
              <a:rPr lang="en-US" altLang="zh-CN" sz="2400" dirty="0" smtClean="0">
                <a:ea typeface="SimSun" panose="02010600030101010101" pitchFamily="2" charset="-122"/>
              </a:rPr>
              <a:t>: Citation recommendation in heterogeneous networks</a:t>
            </a:r>
          </a:p>
          <a:p>
            <a:pPr>
              <a:spcAft>
                <a:spcPts val="600"/>
              </a:spcAft>
            </a:pPr>
            <a:r>
              <a:rPr lang="en-US" altLang="zh-CN" sz="2400" dirty="0" smtClean="0">
                <a:ea typeface="SimSun" panose="02010600030101010101" pitchFamily="2" charset="-122"/>
              </a:rPr>
              <a:t>Summary</a:t>
            </a:r>
            <a:endParaRPr lang="en-US" altLang="zh-CN" sz="2400" dirty="0">
              <a:ea typeface="SimSun" panose="02010600030101010101" pitchFamily="2" charset="-122"/>
            </a:endParaRPr>
          </a:p>
          <a:p>
            <a:pPr lvl="1">
              <a:spcAft>
                <a:spcPts val="600"/>
              </a:spcAft>
            </a:pPr>
            <a:endParaRPr lang="en-US" altLang="zh-CN" sz="2400" b="1" dirty="0" smtClean="0">
              <a:ea typeface="SimSun" panose="02010600030101010101" pitchFamily="2" charset="-122"/>
            </a:endParaRPr>
          </a:p>
          <a:p>
            <a:pPr lvl="1">
              <a:spcAft>
                <a:spcPts val="600"/>
              </a:spcAft>
            </a:pPr>
            <a:endParaRPr lang="en-US" altLang="zh-CN" sz="2400" b="1" dirty="0" smtClean="0">
              <a:ea typeface="SimSun" panose="02010600030101010101" pitchFamily="2" charset="-122"/>
            </a:endParaRPr>
          </a:p>
        </p:txBody>
      </p:sp>
      <p:sp>
        <p:nvSpPr>
          <p:cNvPr id="4" name="AutoShape 8"/>
          <p:cNvSpPr>
            <a:spLocks noChangeArrowheads="1"/>
          </p:cNvSpPr>
          <p:nvPr/>
        </p:nvSpPr>
        <p:spPr bwMode="auto">
          <a:xfrm rot="9129169">
            <a:off x="10138021" y="1634919"/>
            <a:ext cx="381000" cy="3810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89488" y="1163547"/>
            <a:ext cx="4969443" cy="563639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30000"/>
              </a:spcBef>
            </a:pPr>
            <a:endParaRPr lang="en-US" altLang="zh-CN" sz="2400" dirty="0" smtClean="0">
              <a:solidFill>
                <a:srgbClr val="000000"/>
              </a:solidFill>
            </a:endParaRP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 rot="9129169">
            <a:off x="7597860" y="2118140"/>
            <a:ext cx="222907" cy="343191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92D05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4923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-159773" y="220319"/>
            <a:ext cx="12399901" cy="741342"/>
          </a:xfrm>
        </p:spPr>
        <p:txBody>
          <a:bodyPr vert="horz" lIns="92075" tIns="46038" rIns="92075" bIns="46038" rtlCol="0" anchor="ctr">
            <a:noAutofit/>
          </a:bodyPr>
          <a:lstStyle/>
          <a:p>
            <a:r>
              <a:rPr lang="en-US" altLang="en-US" sz="3600" b="1" kern="0" dirty="0"/>
              <a:t>Ranking-Based </a:t>
            </a:r>
            <a:r>
              <a:rPr lang="en-US" altLang="en-US" sz="3600" b="1" kern="0" dirty="0" smtClean="0"/>
              <a:t>Clustering in Heterogeneous Networks</a:t>
            </a:r>
            <a:endParaRPr lang="en-US" altLang="zh-CN" sz="3600" b="1" dirty="0">
              <a:ea typeface="SimSun" panose="02010600030101010101" pitchFamily="2" charset="-122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3611" y="1155027"/>
            <a:ext cx="10888578" cy="5378117"/>
          </a:xfrm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zh-CN" dirty="0" smtClean="0">
                <a:ea typeface="SimSun" pitchFamily="2" charset="-122"/>
                <a:cs typeface="MS PGothic" pitchFamily="34" charset="-128"/>
              </a:rPr>
              <a:t>Clustering and ranking:  Two critical functions in data mining</a:t>
            </a:r>
          </a:p>
          <a:p>
            <a:pPr lvl="1">
              <a:lnSpc>
                <a:spcPct val="110000"/>
              </a:lnSpc>
            </a:pPr>
            <a:r>
              <a:rPr lang="en-US" altLang="zh-CN" dirty="0" smtClean="0">
                <a:ea typeface="SimSun" pitchFamily="2" charset="-122"/>
                <a:cs typeface="MS PGothic" pitchFamily="34" charset="-128"/>
              </a:rPr>
              <a:t>Clustering without ranking?  Think about no PageRank dark time before Google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altLang="zh-CN" dirty="0">
                <a:ea typeface="SimSun" pitchFamily="2" charset="-122"/>
              </a:rPr>
              <a:t>Ranking will make more sense within a particular </a:t>
            </a:r>
            <a:r>
              <a:rPr lang="en-US" altLang="zh-CN" dirty="0" smtClean="0">
                <a:ea typeface="SimSun" pitchFamily="2" charset="-122"/>
              </a:rPr>
              <a:t>cluster</a:t>
            </a:r>
            <a:endParaRPr lang="en-US" altLang="zh-CN" dirty="0">
              <a:ea typeface="SimSun" pitchFamily="2" charset="-122"/>
            </a:endParaRPr>
          </a:p>
          <a:p>
            <a:pPr lvl="2">
              <a:spcBef>
                <a:spcPts val="300"/>
              </a:spcBef>
              <a:spcAft>
                <a:spcPts val="300"/>
              </a:spcAft>
            </a:pPr>
            <a:r>
              <a:rPr lang="en-US" altLang="zh-CN" dirty="0">
                <a:ea typeface="SimSun" pitchFamily="2" charset="-122"/>
              </a:rPr>
              <a:t>Einstein in physics vs. Turing in </a:t>
            </a:r>
            <a:r>
              <a:rPr lang="en-US" altLang="zh-CN" dirty="0" smtClean="0">
                <a:ea typeface="SimSun" pitchFamily="2" charset="-122"/>
              </a:rPr>
              <a:t>computer science</a:t>
            </a:r>
            <a:endParaRPr lang="en-US" altLang="zh-CN" dirty="0" smtClean="0">
              <a:ea typeface="SimSun" pitchFamily="2" charset="-122"/>
              <a:cs typeface="MS PGothic" pitchFamily="34" charset="-128"/>
            </a:endParaRPr>
          </a:p>
          <a:p>
            <a:pPr>
              <a:lnSpc>
                <a:spcPct val="110000"/>
              </a:lnSpc>
            </a:pPr>
            <a:r>
              <a:rPr lang="en-US" altLang="zh-CN" dirty="0" smtClean="0">
                <a:ea typeface="SimSun" pitchFamily="2" charset="-122"/>
                <a:cs typeface="MS PGothic" pitchFamily="34" charset="-128"/>
              </a:rPr>
              <a:t>Why </a:t>
            </a:r>
            <a:r>
              <a:rPr lang="en-US" altLang="zh-CN" dirty="0">
                <a:ea typeface="SimSun" pitchFamily="2" charset="-122"/>
                <a:cs typeface="MS PGothic" pitchFamily="34" charset="-128"/>
              </a:rPr>
              <a:t>not integrate ranking with clustering &amp; classification? 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altLang="zh-CN" dirty="0">
                <a:ea typeface="SimSun" pitchFamily="2" charset="-122"/>
              </a:rPr>
              <a:t>High-ranked objects should be more important </a:t>
            </a:r>
            <a:r>
              <a:rPr lang="en-US" altLang="zh-CN" dirty="0" smtClean="0">
                <a:ea typeface="SimSun" pitchFamily="2" charset="-122"/>
              </a:rPr>
              <a:t>in </a:t>
            </a:r>
            <a:r>
              <a:rPr lang="en-US" altLang="zh-CN" dirty="0">
                <a:ea typeface="SimSun" pitchFamily="2" charset="-122"/>
              </a:rPr>
              <a:t>a </a:t>
            </a:r>
            <a:r>
              <a:rPr lang="en-US" altLang="zh-CN" dirty="0" smtClean="0">
                <a:ea typeface="SimSun" pitchFamily="2" charset="-122"/>
              </a:rPr>
              <a:t>cluster </a:t>
            </a:r>
            <a:r>
              <a:rPr lang="en-US" altLang="zh-CN" dirty="0">
                <a:ea typeface="SimSun" pitchFamily="2" charset="-122"/>
              </a:rPr>
              <a:t>than low-ranked </a:t>
            </a:r>
            <a:r>
              <a:rPr lang="en-US" altLang="zh-CN" dirty="0" smtClean="0">
                <a:ea typeface="SimSun" pitchFamily="2" charset="-122"/>
              </a:rPr>
              <a:t>ones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altLang="zh-CN" dirty="0" smtClean="0">
                <a:ea typeface="SimSun" pitchFamily="2" charset="-122"/>
              </a:rPr>
              <a:t>Why treat every object the same weight in the same cluster? </a:t>
            </a:r>
          </a:p>
          <a:p>
            <a:pPr lvl="2">
              <a:spcBef>
                <a:spcPts val="300"/>
              </a:spcBef>
              <a:spcAft>
                <a:spcPts val="300"/>
              </a:spcAft>
            </a:pPr>
            <a:r>
              <a:rPr lang="en-US" altLang="zh-CN" dirty="0" smtClean="0">
                <a:ea typeface="SimSun" pitchFamily="2" charset="-122"/>
              </a:rPr>
              <a:t>But how to get their weight?</a:t>
            </a:r>
            <a:endParaRPr lang="en-US" altLang="zh-CN" dirty="0">
              <a:ea typeface="SimSun" pitchFamily="2" charset="-122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dirty="0" smtClean="0">
                <a:ea typeface="SimSun" pitchFamily="2" charset="-122"/>
                <a:cs typeface="MS PGothic" pitchFamily="34" charset="-128"/>
              </a:rPr>
              <a:t>Integrate </a:t>
            </a:r>
            <a:r>
              <a:rPr lang="en-US" altLang="zh-CN" dirty="0">
                <a:ea typeface="SimSun" pitchFamily="2" charset="-122"/>
                <a:cs typeface="MS PGothic" pitchFamily="34" charset="-128"/>
              </a:rPr>
              <a:t>ranking with clustering/classification in the same process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altLang="zh-CN" dirty="0">
                <a:ea typeface="SimSun" pitchFamily="2" charset="-122"/>
              </a:rPr>
              <a:t>Ranking, as the feature, is conditional (i.e., relative) to a specific </a:t>
            </a:r>
            <a:r>
              <a:rPr lang="en-US" altLang="zh-CN" dirty="0" smtClean="0">
                <a:ea typeface="SimSun" pitchFamily="2" charset="-122"/>
              </a:rPr>
              <a:t>cluster  </a:t>
            </a:r>
            <a:endParaRPr lang="en-US" altLang="zh-CN" dirty="0">
              <a:ea typeface="SimSun" pitchFamily="2" charset="-122"/>
            </a:endParaRP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altLang="zh-CN" dirty="0">
                <a:ea typeface="SimSun" pitchFamily="2" charset="-122"/>
              </a:rPr>
              <a:t>Ranking and </a:t>
            </a:r>
            <a:r>
              <a:rPr lang="en-US" altLang="zh-CN" dirty="0" smtClean="0">
                <a:ea typeface="SimSun" pitchFamily="2" charset="-122"/>
              </a:rPr>
              <a:t>clustering may mutually </a:t>
            </a:r>
            <a:r>
              <a:rPr lang="en-US" altLang="zh-CN" dirty="0">
                <a:ea typeface="SimSun" pitchFamily="2" charset="-122"/>
              </a:rPr>
              <a:t>enhance each other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altLang="zh-CN" dirty="0">
                <a:ea typeface="SimSun" pitchFamily="2" charset="-122"/>
              </a:rPr>
              <a:t>Ranking-based clustering: </a:t>
            </a:r>
            <a:r>
              <a:rPr lang="en-US" altLang="zh-CN" dirty="0" err="1">
                <a:ea typeface="SimSun" pitchFamily="2" charset="-122"/>
              </a:rPr>
              <a:t>RankClus</a:t>
            </a:r>
            <a:r>
              <a:rPr lang="en-US" altLang="zh-CN" dirty="0">
                <a:ea typeface="SimSun" pitchFamily="2" charset="-122"/>
              </a:rPr>
              <a:t> [EDBT’09], </a:t>
            </a:r>
            <a:r>
              <a:rPr lang="en-US" altLang="zh-CN" dirty="0" err="1">
                <a:ea typeface="SimSun" pitchFamily="2" charset="-122"/>
              </a:rPr>
              <a:t>NetClus</a:t>
            </a:r>
            <a:r>
              <a:rPr lang="en-US" altLang="zh-CN" dirty="0">
                <a:ea typeface="SimSun" pitchFamily="2" charset="-122"/>
              </a:rPr>
              <a:t> [KDD’09</a:t>
            </a:r>
            <a:r>
              <a:rPr lang="en-US" altLang="zh-CN" dirty="0" smtClean="0">
                <a:ea typeface="SimSun" pitchFamily="2" charset="-122"/>
              </a:rPr>
              <a:t>]</a:t>
            </a:r>
            <a:endParaRPr lang="en-US" altLang="zh-CN" dirty="0"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0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-98646" y="294697"/>
            <a:ext cx="12417036" cy="609600"/>
          </a:xfrm>
        </p:spPr>
        <p:txBody>
          <a:bodyPr vert="horz" lIns="92075" tIns="46038" rIns="92075" bIns="46038" rtlCol="0" anchor="ctr">
            <a:noAutofit/>
          </a:bodyPr>
          <a:lstStyle/>
          <a:p>
            <a:r>
              <a:rPr lang="en-US" altLang="zh-CN" sz="4000" b="1" dirty="0" smtClean="0">
                <a:ea typeface="宋体" pitchFamily="2" charset="-122"/>
              </a:rPr>
              <a:t>A Bi-Typed Network Model and Simple Ranking</a:t>
            </a:r>
            <a:endParaRPr lang="en-US" altLang="zh-CN" sz="3600" b="1" dirty="0">
              <a:ea typeface="SimSun" panose="02010600030101010101" pitchFamily="2" charset="-122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29391" y="1215189"/>
            <a:ext cx="10635916" cy="5105400"/>
          </a:xfrm>
        </p:spPr>
        <p:txBody>
          <a:bodyPr vert="horz" lIns="92075" tIns="46038" rIns="92075" bIns="46038" rtlCol="0">
            <a:noAutofit/>
          </a:bodyPr>
          <a:lstStyle/>
          <a:p>
            <a:r>
              <a:rPr lang="en-US" altLang="zh-CN" dirty="0" smtClean="0">
                <a:ea typeface="SimSun" panose="02010600030101010101" pitchFamily="2" charset="-122"/>
              </a:rPr>
              <a:t>A bi-typed network model</a:t>
            </a:r>
          </a:p>
          <a:p>
            <a:pPr lvl="1"/>
            <a:r>
              <a:rPr lang="en-US" altLang="zh-CN" dirty="0" smtClean="0">
                <a:ea typeface="SimSun" panose="02010600030101010101" pitchFamily="2" charset="-122"/>
              </a:rPr>
              <a:t>Let X represents type </a:t>
            </a:r>
            <a:r>
              <a:rPr lang="en-US" altLang="zh-CN" i="1" dirty="0" smtClean="0">
                <a:ea typeface="SimSun" panose="02010600030101010101" pitchFamily="2" charset="-122"/>
              </a:rPr>
              <a:t>venue</a:t>
            </a:r>
          </a:p>
          <a:p>
            <a:pPr lvl="2"/>
            <a:r>
              <a:rPr lang="en-US" altLang="zh-CN" dirty="0" smtClean="0">
                <a:ea typeface="SimSun" panose="02010600030101010101" pitchFamily="2" charset="-122"/>
              </a:rPr>
              <a:t>Y: Type </a:t>
            </a:r>
            <a:r>
              <a:rPr lang="en-US" altLang="zh-CN" i="1" dirty="0" smtClean="0">
                <a:ea typeface="SimSun" panose="02010600030101010101" pitchFamily="2" charset="-122"/>
              </a:rPr>
              <a:t>author</a:t>
            </a:r>
          </a:p>
          <a:p>
            <a:r>
              <a:rPr lang="en-US" altLang="zh-CN" dirty="0" smtClean="0">
                <a:ea typeface="SimSun" panose="02010600030101010101" pitchFamily="2" charset="-122"/>
              </a:rPr>
              <a:t>The DBLP network can be represented as matrix W</a:t>
            </a:r>
          </a:p>
          <a:p>
            <a:r>
              <a:rPr lang="en-US" altLang="zh-CN" dirty="0" smtClean="0">
                <a:ea typeface="SimSun" panose="02010600030101010101" pitchFamily="2" charset="-122"/>
              </a:rPr>
              <a:t>Our task: Rank-based clustering of heterogeneous network W</a:t>
            </a:r>
          </a:p>
          <a:p>
            <a:r>
              <a:rPr lang="en-US" altLang="zh-CN" dirty="0" smtClean="0">
                <a:ea typeface="SimSun" panose="02010600030101010101" pitchFamily="2" charset="-122"/>
              </a:rPr>
              <a:t>Simple </a:t>
            </a:r>
            <a:r>
              <a:rPr lang="en-US" altLang="zh-CN" dirty="0">
                <a:ea typeface="SimSun" panose="02010600030101010101" pitchFamily="2" charset="-122"/>
              </a:rPr>
              <a:t>Ranking</a:t>
            </a:r>
          </a:p>
          <a:p>
            <a:pPr lvl="1"/>
            <a:r>
              <a:rPr lang="en-US" altLang="zh-CN" dirty="0">
                <a:ea typeface="SimSun" panose="02010600030101010101" pitchFamily="2" charset="-122"/>
              </a:rPr>
              <a:t>Proportional to # of publications of an </a:t>
            </a:r>
            <a:r>
              <a:rPr lang="en-US" altLang="zh-CN" dirty="0" smtClean="0">
                <a:ea typeface="SimSun" panose="02010600030101010101" pitchFamily="2" charset="-122"/>
              </a:rPr>
              <a:t>author and </a:t>
            </a:r>
            <a:r>
              <a:rPr lang="en-US" altLang="zh-CN" dirty="0">
                <a:ea typeface="SimSun" panose="02010600030101010101" pitchFamily="2" charset="-122"/>
              </a:rPr>
              <a:t>a </a:t>
            </a:r>
            <a:r>
              <a:rPr lang="en-US" altLang="zh-CN" dirty="0" smtClean="0">
                <a:ea typeface="SimSun" panose="02010600030101010101" pitchFamily="2" charset="-122"/>
              </a:rPr>
              <a:t>venue</a:t>
            </a:r>
            <a:endParaRPr lang="en-US" altLang="zh-CN" dirty="0">
              <a:ea typeface="SimSun" panose="02010600030101010101" pitchFamily="2" charset="-122"/>
            </a:endParaRPr>
          </a:p>
          <a:p>
            <a:pPr lvl="1"/>
            <a:r>
              <a:rPr lang="en-US" altLang="zh-CN" dirty="0">
                <a:ea typeface="SimSun" panose="02010600030101010101" pitchFamily="2" charset="-122"/>
              </a:rPr>
              <a:t>Considers only </a:t>
            </a:r>
            <a:r>
              <a:rPr lang="en-US" altLang="zh-CN" b="1" dirty="0">
                <a:solidFill>
                  <a:srgbClr val="FF0000"/>
                </a:solidFill>
                <a:ea typeface="SimSun" panose="02010600030101010101" pitchFamily="2" charset="-122"/>
              </a:rPr>
              <a:t>immediate neighborhood</a:t>
            </a:r>
            <a:r>
              <a:rPr lang="en-US" altLang="zh-CN" b="1" dirty="0">
                <a:ea typeface="SimSun" panose="02010600030101010101" pitchFamily="2" charset="-122"/>
              </a:rPr>
              <a:t> </a:t>
            </a:r>
            <a:r>
              <a:rPr lang="en-US" altLang="zh-CN" dirty="0">
                <a:ea typeface="SimSun" panose="02010600030101010101" pitchFamily="2" charset="-122"/>
              </a:rPr>
              <a:t>in the network</a:t>
            </a:r>
          </a:p>
          <a:p>
            <a:pPr lvl="1">
              <a:buNone/>
            </a:pPr>
            <a:endParaRPr lang="en-US" altLang="zh-CN" dirty="0">
              <a:ea typeface="SimSun" panose="02010600030101010101" pitchFamily="2" charset="-122"/>
            </a:endParaRPr>
          </a:p>
          <a:p>
            <a:pPr lvl="1">
              <a:buNone/>
            </a:pPr>
            <a:endParaRPr lang="en-US" altLang="zh-CN" dirty="0">
              <a:ea typeface="SimSun" panose="02010600030101010101" pitchFamily="2" charset="-122"/>
            </a:endParaRPr>
          </a:p>
          <a:p>
            <a:endParaRPr lang="en-US" altLang="zh-CN" dirty="0">
              <a:ea typeface="SimSun" panose="02010600030101010101" pitchFamily="2" charset="-122"/>
            </a:endParaRPr>
          </a:p>
          <a:p>
            <a:endParaRPr lang="en-US" altLang="zh-CN" dirty="0">
              <a:ea typeface="SimSun" panose="02010600030101010101" pitchFamily="2" charset="-122"/>
            </a:endParaRPr>
          </a:p>
          <a:p>
            <a:endParaRPr lang="en-US" altLang="zh-CN" dirty="0">
              <a:ea typeface="SimSun" panose="02010600030101010101" pitchFamily="2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555" y="4788645"/>
            <a:ext cx="3871913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87914" y="6320589"/>
            <a:ext cx="8108202" cy="3385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 smtClean="0">
                <a:solidFill>
                  <a:srgbClr val="000000"/>
                </a:solidFill>
                <a:latin typeface="Tahoma" panose="020B0604030504040204" pitchFamily="34" charset="0"/>
              </a:rPr>
              <a:t>But what </a:t>
            </a:r>
            <a:r>
              <a:rPr lang="en-US" sz="1600" b="1" dirty="0">
                <a:solidFill>
                  <a:srgbClr val="000000"/>
                </a:solidFill>
                <a:latin typeface="Tahoma" panose="020B0604030504040204" pitchFamily="34" charset="0"/>
              </a:rPr>
              <a:t>about an author publishing </a:t>
            </a:r>
            <a:r>
              <a:rPr lang="en-US" sz="1600" b="1" dirty="0" smtClean="0">
                <a:solidFill>
                  <a:srgbClr val="000000"/>
                </a:solidFill>
                <a:latin typeface="Tahoma" panose="020B0604030504040204" pitchFamily="34" charset="0"/>
              </a:rPr>
              <a:t>many </a:t>
            </a:r>
            <a:r>
              <a:rPr lang="en-US" sz="1600" b="1" dirty="0">
                <a:solidFill>
                  <a:srgbClr val="000000"/>
                </a:solidFill>
                <a:latin typeface="Tahoma" panose="020B0604030504040204" pitchFamily="34" charset="0"/>
              </a:rPr>
              <a:t>papers </a:t>
            </a:r>
            <a:r>
              <a:rPr lang="en-US" sz="1600" b="1" dirty="0" smtClean="0">
                <a:solidFill>
                  <a:srgbClr val="000000"/>
                </a:solidFill>
                <a:latin typeface="Tahoma" panose="020B0604030504040204" pitchFamily="34" charset="0"/>
              </a:rPr>
              <a:t>only in </a:t>
            </a:r>
            <a:r>
              <a:rPr lang="en-US" sz="1600" b="1" dirty="0">
                <a:solidFill>
                  <a:srgbClr val="000000"/>
                </a:solidFill>
                <a:latin typeface="Tahoma" panose="020B0604030504040204" pitchFamily="34" charset="0"/>
              </a:rPr>
              <a:t>very weak </a:t>
            </a:r>
            <a:r>
              <a:rPr lang="en-US" sz="1600" b="1" dirty="0" smtClean="0">
                <a:solidFill>
                  <a:srgbClr val="000000"/>
                </a:solidFill>
                <a:latin typeface="Tahoma" panose="020B0604030504040204" pitchFamily="34" charset="0"/>
              </a:rPr>
              <a:t>venues</a:t>
            </a:r>
            <a:r>
              <a:rPr lang="en-US" sz="1600" b="1" dirty="0">
                <a:solidFill>
                  <a:srgbClr val="000000"/>
                </a:solidFill>
                <a:latin typeface="Tahoma" panose="020B0604030504040204" pitchFamily="34" charset="0"/>
              </a:rPr>
              <a:t>?</a:t>
            </a:r>
          </a:p>
        </p:txBody>
      </p:sp>
      <p:pic>
        <p:nvPicPr>
          <p:cNvPr id="6" name="Picture 17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015" y="1192784"/>
            <a:ext cx="2978150" cy="453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347290" y="5778770"/>
            <a:ext cx="2133600" cy="3847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defTabSz="457189"/>
            <a:r>
              <a:rPr lang="en-US" dirty="0" smtClean="0">
                <a:solidFill>
                  <a:srgbClr val="000000"/>
                </a:solidFill>
              </a:rPr>
              <a:t>A bi-typed network</a:t>
            </a:r>
            <a:endParaRPr lang="en-US" dirty="0">
              <a:solidFill>
                <a:srgbClr val="000000"/>
              </a:solidFill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4935323" y="1118343"/>
          <a:ext cx="3251834" cy="1404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70" name="Equation" r:id="rId6" imgW="1117440" imgH="482400" progId="Equation.DSMT4">
                  <p:embed/>
                </p:oleObj>
              </mc:Choice>
              <mc:Fallback>
                <p:oleObj name="Equation" r:id="rId6" imgW="111744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35323" y="1118343"/>
                        <a:ext cx="3251834" cy="1404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5642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1284" y="134131"/>
            <a:ext cx="12901692" cy="738909"/>
          </a:xfrm>
        </p:spPr>
        <p:txBody>
          <a:bodyPr>
            <a:noAutofit/>
          </a:bodyPr>
          <a:lstStyle/>
          <a:p>
            <a:pPr defTabSz="1219110"/>
            <a:r>
              <a:rPr lang="en-US" sz="4000" b="1" dirty="0" smtClean="0"/>
              <a:t>The </a:t>
            </a:r>
            <a:r>
              <a:rPr lang="en-US" sz="4000" b="1" dirty="0" err="1" smtClean="0"/>
              <a:t>RankClus</a:t>
            </a:r>
            <a:r>
              <a:rPr lang="en-US" sz="4000" b="1" dirty="0" smtClean="0"/>
              <a:t> Methodology</a:t>
            </a:r>
            <a:endParaRPr lang="en-US" sz="3600" b="1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896" y="1221605"/>
            <a:ext cx="10560163" cy="522566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zh-CN" sz="2400" dirty="0" smtClean="0">
                <a:ea typeface="SimSun" panose="02010600030101010101" pitchFamily="2" charset="-122"/>
              </a:rPr>
              <a:t>Ranking </a:t>
            </a:r>
            <a:r>
              <a:rPr lang="en-US" altLang="zh-CN" sz="2400" dirty="0">
                <a:ea typeface="SimSun" panose="02010600030101010101" pitchFamily="2" charset="-122"/>
              </a:rPr>
              <a:t>as the </a:t>
            </a:r>
            <a:r>
              <a:rPr lang="en-US" altLang="zh-CN" sz="2400" dirty="0">
                <a:solidFill>
                  <a:srgbClr val="FF0000"/>
                </a:solidFill>
                <a:ea typeface="SimSun" panose="02010600030101010101" pitchFamily="2" charset="-122"/>
              </a:rPr>
              <a:t>feature</a:t>
            </a:r>
            <a:r>
              <a:rPr lang="en-US" altLang="zh-CN" sz="2400" dirty="0">
                <a:ea typeface="SimSun" panose="02010600030101010101" pitchFamily="2" charset="-122"/>
              </a:rPr>
              <a:t> of the </a:t>
            </a:r>
            <a:r>
              <a:rPr lang="en-US" altLang="zh-CN" sz="2400" dirty="0" smtClean="0">
                <a:ea typeface="SimSun" panose="02010600030101010101" pitchFamily="2" charset="-122"/>
              </a:rPr>
              <a:t>cluster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 smtClean="0">
                <a:solidFill>
                  <a:srgbClr val="002060"/>
                </a:solidFill>
                <a:ea typeface="SimSun" panose="02010600030101010101" pitchFamily="2" charset="-122"/>
                <a:cs typeface="Arial" panose="020B0604020202020204" pitchFamily="34" charset="0"/>
              </a:rPr>
              <a:t>Ranking </a:t>
            </a:r>
            <a:r>
              <a:rPr lang="en-US" altLang="zh-CN" sz="2400" dirty="0">
                <a:solidFill>
                  <a:srgbClr val="002060"/>
                </a:solidFill>
                <a:ea typeface="SimSun" panose="02010600030101010101" pitchFamily="2" charset="-122"/>
                <a:cs typeface="Arial" panose="020B0604020202020204" pitchFamily="34" charset="0"/>
              </a:rPr>
              <a:t>is conditional on a specific </a:t>
            </a:r>
            <a:r>
              <a:rPr lang="en-US" altLang="zh-CN" sz="2400" dirty="0" smtClean="0">
                <a:solidFill>
                  <a:srgbClr val="002060"/>
                </a:solidFill>
                <a:ea typeface="SimSun" panose="02010600030101010101" pitchFamily="2" charset="-122"/>
                <a:cs typeface="Arial" panose="020B0604020202020204" pitchFamily="34" charset="0"/>
              </a:rPr>
              <a:t>cluster</a:t>
            </a:r>
          </a:p>
          <a:p>
            <a:pPr lvl="2">
              <a:spcAft>
                <a:spcPts val="600"/>
              </a:spcAft>
            </a:pPr>
            <a:r>
              <a:rPr lang="en-US" altLang="zh-CN" sz="2400" dirty="0" smtClean="0">
                <a:ea typeface="SimSun" panose="02010600030101010101" pitchFamily="2" charset="-122"/>
              </a:rPr>
              <a:t>E.g</a:t>
            </a:r>
            <a:r>
              <a:rPr lang="en-US" altLang="zh-CN" sz="2400" dirty="0">
                <a:ea typeface="SimSun" panose="02010600030101010101" pitchFamily="2" charset="-122"/>
              </a:rPr>
              <a:t>., VLDB’s rank in Theory vs. its rank in the DB area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>
                <a:ea typeface="SimSun" panose="02010600030101010101" pitchFamily="2" charset="-122"/>
              </a:rPr>
              <a:t>The distributions of ranking scores over objects are different in each cluster </a:t>
            </a:r>
          </a:p>
          <a:p>
            <a:pPr>
              <a:spcAft>
                <a:spcPts val="600"/>
              </a:spcAft>
            </a:pPr>
            <a:r>
              <a:rPr lang="en-US" altLang="zh-CN" sz="2400" dirty="0">
                <a:ea typeface="SimSun" panose="02010600030101010101" pitchFamily="2" charset="-122"/>
              </a:rPr>
              <a:t>Clustering and ranking are </a:t>
            </a:r>
            <a:r>
              <a:rPr lang="en-US" altLang="zh-CN" sz="2400" dirty="0">
                <a:solidFill>
                  <a:srgbClr val="FF0000"/>
                </a:solidFill>
                <a:ea typeface="SimSun" panose="02010600030101010101" pitchFamily="2" charset="-122"/>
              </a:rPr>
              <a:t>mutually enhanced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Better clustering: </a:t>
            </a:r>
            <a:r>
              <a:rPr lang="en-US" altLang="en-US" sz="2400" dirty="0" smtClean="0"/>
              <a:t>Rank </a:t>
            </a:r>
            <a:r>
              <a:rPr lang="en-US" altLang="en-US" sz="2400" dirty="0"/>
              <a:t>distributions for clusters are more distinguishing from each other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Better ranking: </a:t>
            </a:r>
            <a:r>
              <a:rPr lang="en-US" altLang="en-US" sz="2400" dirty="0" smtClean="0"/>
              <a:t>Better </a:t>
            </a:r>
            <a:r>
              <a:rPr lang="en-US" altLang="en-US" sz="2400" dirty="0"/>
              <a:t>metric for objects is learned from the ranking</a:t>
            </a:r>
          </a:p>
          <a:p>
            <a:pPr>
              <a:spcAft>
                <a:spcPts val="600"/>
              </a:spcAft>
            </a:pPr>
            <a:r>
              <a:rPr lang="en-US" altLang="zh-CN" sz="2400" dirty="0">
                <a:ea typeface="SimSun" panose="02010600030101010101" pitchFamily="2" charset="-122"/>
              </a:rPr>
              <a:t>Not every object should be treated equally in clustering!</a:t>
            </a:r>
            <a:endParaRPr lang="en-US" altLang="en-US" sz="2400" dirty="0"/>
          </a:p>
          <a:p>
            <a:pPr>
              <a:spcAft>
                <a:spcPts val="600"/>
              </a:spcAft>
            </a:pPr>
            <a:r>
              <a:rPr lang="en-US" altLang="zh-CN" sz="2400" dirty="0">
                <a:ea typeface="SimSun" panose="02010600030101010101" pitchFamily="2" charset="-122"/>
              </a:rPr>
              <a:t>Y. Sun, et al., “</a:t>
            </a:r>
            <a:r>
              <a:rPr lang="en-US" altLang="zh-CN" sz="2400" i="1" dirty="0" err="1">
                <a:ea typeface="SimSun" panose="02010600030101010101" pitchFamily="2" charset="-122"/>
              </a:rPr>
              <a:t>RankClus</a:t>
            </a:r>
            <a:r>
              <a:rPr lang="en-US" altLang="zh-CN" sz="2400" i="1" dirty="0">
                <a:ea typeface="SimSun" panose="02010600030101010101" pitchFamily="2" charset="-122"/>
              </a:rPr>
              <a:t>: Integrating Clustering with Ranking for Heterogeneous Information Network Analysis</a:t>
            </a:r>
            <a:r>
              <a:rPr lang="en-US" altLang="zh-CN" sz="2400" dirty="0">
                <a:ea typeface="SimSun" panose="02010600030101010101" pitchFamily="2" charset="-122"/>
              </a:rPr>
              <a:t>”, EDBT'</a:t>
            </a:r>
            <a:r>
              <a:rPr lang="en-US" altLang="zh-CN" sz="2400" dirty="0" smtClean="0">
                <a:ea typeface="SimSun" panose="02010600030101010101" pitchFamily="2" charset="-122"/>
              </a:rPr>
              <a:t>09</a:t>
            </a:r>
            <a:endParaRPr lang="en-US" altLang="zh-CN" sz="2400" dirty="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394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188" y="4745940"/>
            <a:ext cx="7502098" cy="847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92075" tIns="46038" rIns="92075" bIns="46038" rtlCol="0" anchor="ctr">
            <a:noAutofit/>
          </a:bodyPr>
          <a:lstStyle/>
          <a:p>
            <a:r>
              <a:rPr lang="en-US" altLang="zh-CN" sz="4000" b="1" dirty="0" smtClean="0">
                <a:ea typeface="宋体" pitchFamily="2" charset="-122"/>
              </a:rPr>
              <a:t>Authority </a:t>
            </a:r>
            <a:r>
              <a:rPr lang="en-US" altLang="zh-CN" sz="4000" b="1" dirty="0">
                <a:ea typeface="宋体" pitchFamily="2" charset="-122"/>
              </a:rPr>
              <a:t>Ranking</a:t>
            </a:r>
            <a:endParaRPr lang="en-US" altLang="zh-CN" sz="3600" b="1" dirty="0">
              <a:ea typeface="SimSun" panose="02010600030101010101" pitchFamily="2" charset="-122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29391" y="1197082"/>
            <a:ext cx="10530496" cy="5574907"/>
          </a:xfrm>
        </p:spPr>
        <p:txBody>
          <a:bodyPr vert="horz" lIns="92075" tIns="46038" rIns="92075" bIns="46038" rtlCol="0">
            <a:noAutofit/>
          </a:bodyPr>
          <a:lstStyle/>
          <a:p>
            <a:pPr>
              <a:spcAft>
                <a:spcPts val="800"/>
              </a:spcAft>
            </a:pPr>
            <a:r>
              <a:rPr lang="en-US" altLang="zh-CN" dirty="0" smtClean="0">
                <a:ea typeface="SimSun" panose="02010600030101010101" pitchFamily="2" charset="-122"/>
              </a:rPr>
              <a:t>Methodology:  </a:t>
            </a:r>
            <a:r>
              <a:rPr lang="en-US" altLang="zh-CN" b="1" dirty="0">
                <a:solidFill>
                  <a:srgbClr val="FF0000"/>
                </a:solidFill>
                <a:ea typeface="SimSun" panose="02010600030101010101" pitchFamily="2" charset="-122"/>
              </a:rPr>
              <a:t>Propagate</a:t>
            </a:r>
            <a:r>
              <a:rPr lang="en-US" altLang="zh-CN" dirty="0">
                <a:ea typeface="SimSun" panose="02010600030101010101" pitchFamily="2" charset="-122"/>
              </a:rPr>
              <a:t> the ranking scores in the network over different </a:t>
            </a:r>
            <a:r>
              <a:rPr lang="en-US" altLang="zh-CN" dirty="0" smtClean="0">
                <a:ea typeface="SimSun" panose="02010600030101010101" pitchFamily="2" charset="-122"/>
              </a:rPr>
              <a:t>types</a:t>
            </a:r>
          </a:p>
          <a:p>
            <a:pPr>
              <a:spcAft>
                <a:spcPts val="800"/>
              </a:spcAft>
            </a:pPr>
            <a:r>
              <a:rPr lang="en-US" altLang="zh-CN" dirty="0" smtClean="0">
                <a:ea typeface="SimSun" panose="02010600030101010101" pitchFamily="2" charset="-122"/>
              </a:rPr>
              <a:t>Rule 1: Highly ranked authors publish </a:t>
            </a:r>
            <a:r>
              <a:rPr lang="en-US" altLang="zh-CN" i="1" dirty="0" smtClean="0">
                <a:ea typeface="SimSun" panose="02010600030101010101" pitchFamily="2" charset="-122"/>
              </a:rPr>
              <a:t>many </a:t>
            </a:r>
            <a:r>
              <a:rPr lang="en-US" altLang="zh-CN" dirty="0" smtClean="0">
                <a:ea typeface="SimSun" panose="02010600030101010101" pitchFamily="2" charset="-122"/>
              </a:rPr>
              <a:t>papers in highly ranked venues</a:t>
            </a:r>
          </a:p>
          <a:p>
            <a:pPr>
              <a:spcAft>
                <a:spcPts val="800"/>
              </a:spcAft>
              <a:buNone/>
            </a:pPr>
            <a:endParaRPr lang="en-US" altLang="zh-CN" dirty="0">
              <a:ea typeface="SimSun" panose="02010600030101010101" pitchFamily="2" charset="-122"/>
            </a:endParaRPr>
          </a:p>
          <a:p>
            <a:pPr>
              <a:spcAft>
                <a:spcPts val="800"/>
              </a:spcAft>
            </a:pPr>
            <a:r>
              <a:rPr lang="en-US" altLang="zh-CN" dirty="0">
                <a:ea typeface="SimSun" panose="02010600030101010101" pitchFamily="2" charset="-122"/>
              </a:rPr>
              <a:t>Rule 2: Highly ranked </a:t>
            </a:r>
            <a:r>
              <a:rPr lang="en-US" altLang="zh-CN" dirty="0" smtClean="0">
                <a:ea typeface="SimSun" panose="02010600030101010101" pitchFamily="2" charset="-122"/>
              </a:rPr>
              <a:t>venues attract </a:t>
            </a:r>
            <a:r>
              <a:rPr lang="en-US" altLang="zh-CN" i="1" dirty="0">
                <a:ea typeface="SimSun" panose="02010600030101010101" pitchFamily="2" charset="-122"/>
              </a:rPr>
              <a:t>many </a:t>
            </a:r>
            <a:r>
              <a:rPr lang="en-US" altLang="zh-CN" dirty="0">
                <a:ea typeface="SimSun" panose="02010600030101010101" pitchFamily="2" charset="-122"/>
              </a:rPr>
              <a:t>papers from </a:t>
            </a:r>
            <a:r>
              <a:rPr lang="en-US" altLang="zh-CN" i="1" dirty="0">
                <a:ea typeface="SimSun" panose="02010600030101010101" pitchFamily="2" charset="-122"/>
              </a:rPr>
              <a:t>many </a:t>
            </a:r>
            <a:r>
              <a:rPr lang="en-US" altLang="zh-CN" dirty="0">
                <a:ea typeface="SimSun" panose="02010600030101010101" pitchFamily="2" charset="-122"/>
              </a:rPr>
              <a:t>highly ranked authors</a:t>
            </a:r>
          </a:p>
          <a:p>
            <a:pPr marL="0" indent="0">
              <a:spcAft>
                <a:spcPts val="800"/>
              </a:spcAft>
              <a:buNone/>
            </a:pPr>
            <a:endParaRPr lang="en-US" altLang="zh-CN" dirty="0" smtClean="0">
              <a:ea typeface="SimSun" panose="02010600030101010101" pitchFamily="2" charset="-122"/>
            </a:endParaRPr>
          </a:p>
          <a:p>
            <a:pPr>
              <a:spcAft>
                <a:spcPts val="800"/>
              </a:spcAft>
            </a:pPr>
            <a:r>
              <a:rPr lang="en-US" altLang="zh-CN" dirty="0" smtClean="0">
                <a:ea typeface="SimSun" panose="02010600030101010101" pitchFamily="2" charset="-122"/>
              </a:rPr>
              <a:t>Rule </a:t>
            </a:r>
            <a:r>
              <a:rPr lang="en-US" altLang="zh-CN" dirty="0">
                <a:ea typeface="SimSun" panose="02010600030101010101" pitchFamily="2" charset="-122"/>
              </a:rPr>
              <a:t>3: The rank of an author is enhanced if he or she co-authors with </a:t>
            </a:r>
            <a:r>
              <a:rPr lang="en-US" altLang="zh-CN" i="1" dirty="0">
                <a:ea typeface="SimSun" panose="02010600030101010101" pitchFamily="2" charset="-122"/>
              </a:rPr>
              <a:t>many</a:t>
            </a:r>
            <a:r>
              <a:rPr lang="en-US" altLang="zh-CN" dirty="0">
                <a:ea typeface="SimSun" panose="02010600030101010101" pitchFamily="2" charset="-122"/>
              </a:rPr>
              <a:t> highly ranked </a:t>
            </a:r>
            <a:r>
              <a:rPr lang="en-US" altLang="zh-CN" dirty="0" smtClean="0">
                <a:ea typeface="SimSun" panose="02010600030101010101" pitchFamily="2" charset="-122"/>
              </a:rPr>
              <a:t>authors</a:t>
            </a:r>
          </a:p>
          <a:p>
            <a:pPr marL="0" indent="0">
              <a:spcAft>
                <a:spcPts val="800"/>
              </a:spcAft>
              <a:buNone/>
            </a:pPr>
            <a:endParaRPr lang="en-US" altLang="en-US" dirty="0">
              <a:ea typeface="SimSun" panose="02010600030101010101" pitchFamily="2" charset="-122"/>
            </a:endParaRPr>
          </a:p>
          <a:p>
            <a:pPr>
              <a:spcAft>
                <a:spcPts val="800"/>
              </a:spcAft>
              <a:defRPr/>
            </a:pPr>
            <a:r>
              <a:rPr lang="en-US" dirty="0" smtClean="0"/>
              <a:t>Other ranking functions are quite possible (e.g., using domain knowledge)</a:t>
            </a:r>
            <a:endParaRPr lang="en-US" dirty="0"/>
          </a:p>
          <a:p>
            <a:pPr lvl="1">
              <a:spcAft>
                <a:spcPts val="800"/>
              </a:spcAft>
              <a:defRPr/>
            </a:pPr>
            <a:r>
              <a:rPr lang="en-US" dirty="0"/>
              <a:t>Ex.  Journals may weight more than conferences in </a:t>
            </a:r>
            <a:r>
              <a:rPr lang="en-US" dirty="0" smtClean="0"/>
              <a:t>science</a:t>
            </a:r>
            <a:endParaRPr lang="en-US" dirty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6"/>
          <a:stretch>
            <a:fillRect/>
          </a:stretch>
        </p:blipFill>
        <p:spPr bwMode="auto">
          <a:xfrm>
            <a:off x="3736962" y="2198914"/>
            <a:ext cx="3572355" cy="690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188" y="3291090"/>
            <a:ext cx="3808413" cy="716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716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1284" y="134131"/>
            <a:ext cx="12901692" cy="738909"/>
          </a:xfrm>
        </p:spPr>
        <p:txBody>
          <a:bodyPr>
            <a:noAutofit/>
          </a:bodyPr>
          <a:lstStyle/>
          <a:p>
            <a:pPr defTabSz="1219110"/>
            <a:r>
              <a:rPr lang="en-US" dirty="0"/>
              <a:t>Alternative Ranking Functions</a:t>
            </a:r>
            <a:endParaRPr lang="en-US" sz="4000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896" y="1221605"/>
            <a:ext cx="11077332" cy="5225660"/>
          </a:xfrm>
        </p:spPr>
        <p:txBody>
          <a:bodyPr/>
          <a:lstStyle/>
          <a:p>
            <a:pPr>
              <a:defRPr/>
            </a:pPr>
            <a:r>
              <a:rPr lang="en-US" sz="2400" dirty="0"/>
              <a:t>A ranking function is not only related to the link property, but also depends on domain knowledge</a:t>
            </a:r>
          </a:p>
          <a:p>
            <a:pPr lvl="1">
              <a:defRPr/>
            </a:pPr>
            <a:r>
              <a:rPr lang="en-US" sz="2400" dirty="0"/>
              <a:t>Ex:  Journals may weight more than conferences in science</a:t>
            </a:r>
          </a:p>
          <a:p>
            <a:pPr>
              <a:defRPr/>
            </a:pPr>
            <a:r>
              <a:rPr lang="en-US" sz="2400" dirty="0"/>
              <a:t>Ranking functions can be defined on multi-typed networks</a:t>
            </a:r>
          </a:p>
          <a:p>
            <a:pPr lvl="1">
              <a:defRPr/>
            </a:pPr>
            <a:r>
              <a:rPr lang="en-US" sz="2400" dirty="0"/>
              <a:t>Ex: </a:t>
            </a:r>
            <a:r>
              <a:rPr lang="en-US" sz="2400" dirty="0" err="1"/>
              <a:t>PopRank</a:t>
            </a:r>
            <a:r>
              <a:rPr lang="en-US" sz="2400" dirty="0"/>
              <a:t> takes into account the impact both from the same type of objects and from the other types of objects, with different impact factors for different types</a:t>
            </a:r>
          </a:p>
          <a:p>
            <a:pPr>
              <a:defRPr/>
            </a:pPr>
            <a:r>
              <a:rPr lang="en-US" sz="2400" dirty="0"/>
              <a:t>Use expert knowledge, for example,</a:t>
            </a:r>
          </a:p>
          <a:p>
            <a:pPr lvl="1">
              <a:defRPr/>
            </a:pPr>
            <a:r>
              <a:rPr lang="en-US" sz="2400" dirty="0" err="1"/>
              <a:t>TrustRank</a:t>
            </a:r>
            <a:r>
              <a:rPr lang="en-US" sz="2400" dirty="0"/>
              <a:t> semi-automatically separates reputable, good objects from spam ones</a:t>
            </a:r>
          </a:p>
          <a:p>
            <a:pPr lvl="1">
              <a:defRPr/>
            </a:pPr>
            <a:r>
              <a:rPr lang="en-US" sz="2400" dirty="0"/>
              <a:t>Personalized PageRank uses expert ranking as query and generates rank distributions w.r.t. such knowledge</a:t>
            </a:r>
          </a:p>
          <a:p>
            <a:pPr>
              <a:defRPr/>
            </a:pPr>
            <a:r>
              <a:rPr lang="en-US" sz="2400" dirty="0"/>
              <a:t>A research problem that needs systematic study</a:t>
            </a:r>
          </a:p>
        </p:txBody>
      </p:sp>
    </p:spTree>
    <p:extLst>
      <p:ext uri="{BB962C8B-B14F-4D97-AF65-F5344CB8AC3E}">
        <p14:creationId xmlns:p14="http://schemas.microsoft.com/office/powerpoint/2010/main" val="288502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1284" y="134131"/>
            <a:ext cx="12901692" cy="738909"/>
          </a:xfrm>
        </p:spPr>
        <p:txBody>
          <a:bodyPr>
            <a:noAutofit/>
          </a:bodyPr>
          <a:lstStyle/>
          <a:p>
            <a:pPr defTabSz="1219110"/>
            <a:r>
              <a:rPr lang="en-US" dirty="0"/>
              <a:t>The EM (Expectation Maximization) Algorithm</a:t>
            </a:r>
            <a:endParaRPr lang="en-US" sz="4000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896" y="1221604"/>
            <a:ext cx="11071151" cy="5461583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altLang="en-US" sz="2400" dirty="0"/>
              <a:t>The k-means algorithm has two steps at each iteration (in the E-M framework): </a:t>
            </a:r>
          </a:p>
          <a:p>
            <a:pPr lvl="1">
              <a:spcAft>
                <a:spcPts val="300"/>
              </a:spcAft>
            </a:pPr>
            <a:r>
              <a:rPr lang="en-US" altLang="en-US" sz="2400" b="1" dirty="0"/>
              <a:t>Expectation Step</a:t>
            </a:r>
            <a:r>
              <a:rPr lang="en-US" altLang="en-US" sz="2400" dirty="0"/>
              <a:t> </a:t>
            </a:r>
            <a:r>
              <a:rPr lang="en-US" altLang="en-US" sz="2400" dirty="0">
                <a:sym typeface="Symbol" panose="05050102010706020507" pitchFamily="18" charset="2"/>
              </a:rPr>
              <a:t>(E-step): Given the current cluster centers, each object is assigned to the cluster whose center is closest to the object: An object is </a:t>
            </a:r>
            <a:r>
              <a:rPr lang="en-US" altLang="en-US" sz="2400" i="1" dirty="0">
                <a:sym typeface="Symbol" panose="05050102010706020507" pitchFamily="18" charset="2"/>
              </a:rPr>
              <a:t>expected to belong to the closest cluster</a:t>
            </a:r>
          </a:p>
          <a:p>
            <a:pPr lvl="1">
              <a:spcAft>
                <a:spcPts val="300"/>
              </a:spcAft>
            </a:pPr>
            <a:r>
              <a:rPr lang="en-US" altLang="en-US" sz="2400" b="1" dirty="0">
                <a:sym typeface="Symbol" panose="05050102010706020507" pitchFamily="18" charset="2"/>
              </a:rPr>
              <a:t>Maximization Step </a:t>
            </a:r>
            <a:r>
              <a:rPr lang="en-US" altLang="en-US" sz="2400" dirty="0">
                <a:sym typeface="Symbol" panose="05050102010706020507" pitchFamily="18" charset="2"/>
              </a:rPr>
              <a:t>(M-step): Given the cluster assignment, for each cluster, the algorithm </a:t>
            </a:r>
            <a:r>
              <a:rPr lang="en-US" altLang="en-US" sz="2400" i="1" dirty="0">
                <a:sym typeface="Symbol" panose="05050102010706020507" pitchFamily="18" charset="2"/>
              </a:rPr>
              <a:t>adjusts the center</a:t>
            </a:r>
            <a:r>
              <a:rPr lang="en-US" altLang="en-US" sz="2400" dirty="0">
                <a:sym typeface="Symbol" panose="05050102010706020507" pitchFamily="18" charset="2"/>
              </a:rPr>
              <a:t> so that </a:t>
            </a:r>
            <a:r>
              <a:rPr lang="en-US" altLang="en-US" sz="2400" i="1" dirty="0">
                <a:sym typeface="Symbol" panose="05050102010706020507" pitchFamily="18" charset="2"/>
              </a:rPr>
              <a:t>the sum of distance</a:t>
            </a:r>
            <a:r>
              <a:rPr lang="en-US" altLang="en-US" sz="2400" dirty="0">
                <a:sym typeface="Symbol" panose="05050102010706020507" pitchFamily="18" charset="2"/>
              </a:rPr>
              <a:t> from the objects assigned to this cluster and the new center is minimized</a:t>
            </a:r>
          </a:p>
          <a:p>
            <a:pPr>
              <a:spcAft>
                <a:spcPts val="300"/>
              </a:spcAft>
            </a:pPr>
            <a:r>
              <a:rPr lang="en-US" altLang="en-US" sz="2400" b="1" dirty="0">
                <a:sym typeface="Symbol" panose="05050102010706020507" pitchFamily="18" charset="2"/>
              </a:rPr>
              <a:t>The (EM) algorithm:</a:t>
            </a:r>
            <a:r>
              <a:rPr lang="en-US" altLang="en-US" sz="2400" dirty="0">
                <a:sym typeface="Symbol" panose="05050102010706020507" pitchFamily="18" charset="2"/>
              </a:rPr>
              <a:t>  A framework to approach maximum likelihood or maximum a posteriori estimates of parameters in statistical models.</a:t>
            </a:r>
          </a:p>
          <a:p>
            <a:pPr lvl="1">
              <a:spcAft>
                <a:spcPts val="300"/>
              </a:spcAft>
            </a:pPr>
            <a:r>
              <a:rPr lang="en-US" altLang="en-US" sz="2400" b="1" dirty="0">
                <a:sym typeface="Symbol" panose="05050102010706020507" pitchFamily="18" charset="2"/>
              </a:rPr>
              <a:t>E-step </a:t>
            </a:r>
            <a:r>
              <a:rPr lang="en-US" altLang="en-US" sz="2400" dirty="0">
                <a:sym typeface="Symbol" panose="05050102010706020507" pitchFamily="18" charset="2"/>
              </a:rPr>
              <a:t>assigns objects to clusters according to the current probabilistic clustering or parameters of probabilistic clusters</a:t>
            </a:r>
          </a:p>
          <a:p>
            <a:pPr lvl="1">
              <a:spcAft>
                <a:spcPts val="300"/>
              </a:spcAft>
            </a:pPr>
            <a:r>
              <a:rPr lang="en-US" altLang="en-US" sz="2400" b="1" dirty="0">
                <a:sym typeface="Symbol" panose="05050102010706020507" pitchFamily="18" charset="2"/>
              </a:rPr>
              <a:t>M-step </a:t>
            </a:r>
            <a:r>
              <a:rPr lang="en-US" altLang="en-US" sz="2400" dirty="0">
                <a:sym typeface="Symbol" panose="05050102010706020507" pitchFamily="18" charset="2"/>
              </a:rPr>
              <a:t>finds the new clustering or parameters that minimize the sum of squared error (SSE) or maximize the expected likelihood</a:t>
            </a:r>
          </a:p>
        </p:txBody>
      </p:sp>
    </p:spTree>
    <p:extLst>
      <p:ext uri="{BB962C8B-B14F-4D97-AF65-F5344CB8AC3E}">
        <p14:creationId xmlns:p14="http://schemas.microsoft.com/office/powerpoint/2010/main" val="80515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97220"/>
            <a:ext cx="12192000" cy="9144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171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12192000" cy="609600"/>
          </a:xfrm>
        </p:spPr>
        <p:txBody>
          <a:bodyPr vert="horz" lIns="92075" tIns="46038" rIns="92075" bIns="46038" rtlCol="0" anchor="ctr">
            <a:noAutofit/>
          </a:bodyPr>
          <a:lstStyle/>
          <a:p>
            <a:r>
              <a:rPr lang="en-US" sz="3600" b="1" dirty="0" smtClean="0"/>
              <a:t>From Conditional </a:t>
            </a:r>
            <a:r>
              <a:rPr lang="en-US" sz="3600" b="1" dirty="0"/>
              <a:t>Rank </a:t>
            </a:r>
            <a:r>
              <a:rPr lang="en-US" sz="3600" b="1" dirty="0" smtClean="0"/>
              <a:t>Distribution to E-M Framework</a:t>
            </a:r>
            <a:endParaRPr lang="en-US" altLang="zh-CN" sz="3200" b="1" dirty="0">
              <a:ea typeface="SimSun" panose="02010600030101010101" pitchFamily="2" charset="-122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41421" y="1227217"/>
            <a:ext cx="10900611" cy="5474374"/>
          </a:xfrm>
        </p:spPr>
        <p:txBody>
          <a:bodyPr vert="horz" lIns="92075" tIns="46038" rIns="92075" bIns="46038" rtlCol="0">
            <a:noAutofit/>
          </a:bodyPr>
          <a:lstStyle/>
          <a:p>
            <a:pPr>
              <a:spcBef>
                <a:spcPts val="500"/>
              </a:spcBef>
            </a:pPr>
            <a:r>
              <a:rPr lang="en-US" altLang="en-US" dirty="0"/>
              <a:t>Given a bi-typed bibliographic network, how </a:t>
            </a:r>
            <a:r>
              <a:rPr lang="en-US" altLang="en-US" dirty="0" smtClean="0"/>
              <a:t>can we </a:t>
            </a:r>
            <a:r>
              <a:rPr lang="en-US" altLang="en-US" dirty="0"/>
              <a:t>use the conditional rank scores to further improve the clustering results? </a:t>
            </a:r>
          </a:p>
          <a:p>
            <a:pPr>
              <a:spcBef>
                <a:spcPts val="500"/>
              </a:spcBef>
            </a:pPr>
            <a:r>
              <a:rPr lang="en-US" altLang="en-US" dirty="0"/>
              <a:t>Conditional rank distribution as cluster feature</a:t>
            </a:r>
          </a:p>
          <a:p>
            <a:pPr lvl="1">
              <a:spcBef>
                <a:spcPts val="500"/>
              </a:spcBef>
            </a:pPr>
            <a:r>
              <a:rPr lang="en-US" altLang="en-US" dirty="0"/>
              <a:t>For each cluster </a:t>
            </a:r>
            <a:r>
              <a:rPr lang="en-US" altLang="en-US" i="1" dirty="0" err="1" smtClean="0"/>
              <a:t>C</a:t>
            </a:r>
            <a:r>
              <a:rPr lang="en-US" altLang="en-US" i="1" baseline="-25000" dirty="0" err="1" smtClean="0"/>
              <a:t>k</a:t>
            </a:r>
            <a:r>
              <a:rPr lang="en-US" altLang="en-US" i="1" dirty="0"/>
              <a:t>, the conditional rank </a:t>
            </a:r>
            <a:r>
              <a:rPr lang="en-US" altLang="en-US" i="1" dirty="0" smtClean="0"/>
              <a:t>scores, </a:t>
            </a:r>
            <a:r>
              <a:rPr lang="en-US" altLang="en-US" i="1" dirty="0" err="1" smtClean="0"/>
              <a:t>r</a:t>
            </a:r>
            <a:r>
              <a:rPr lang="en-US" altLang="en-US" i="1" baseline="-25000" dirty="0" err="1" smtClean="0"/>
              <a:t>X</a:t>
            </a:r>
            <a:r>
              <a:rPr lang="en-US" altLang="en-US" dirty="0" err="1" smtClean="0"/>
              <a:t>|</a:t>
            </a:r>
            <a:r>
              <a:rPr lang="en-US" altLang="en-US" i="1" dirty="0" err="1" smtClean="0"/>
              <a:t>C</a:t>
            </a:r>
            <a:r>
              <a:rPr lang="en-US" altLang="en-US" i="1" baseline="-25000" dirty="0" err="1" smtClean="0"/>
              <a:t>K</a:t>
            </a:r>
            <a:r>
              <a:rPr lang="en-US" altLang="en-US" i="1" baseline="-25000" dirty="0" smtClean="0"/>
              <a:t>  </a:t>
            </a:r>
            <a:r>
              <a:rPr lang="en-US" altLang="en-US" i="1" dirty="0" smtClean="0"/>
              <a:t>and </a:t>
            </a:r>
            <a:r>
              <a:rPr lang="en-US" altLang="en-US" i="1" dirty="0" err="1" smtClean="0"/>
              <a:t>r</a:t>
            </a:r>
            <a:r>
              <a:rPr lang="en-US" altLang="en-US" i="1" baseline="-25000" dirty="0" err="1" smtClean="0"/>
              <a:t>Y</a:t>
            </a:r>
            <a:r>
              <a:rPr lang="en-US" altLang="en-US" dirty="0" err="1" smtClean="0"/>
              <a:t>|</a:t>
            </a:r>
            <a:r>
              <a:rPr lang="en-US" altLang="en-US" i="1" dirty="0" err="1" smtClean="0"/>
              <a:t>C</a:t>
            </a:r>
            <a:r>
              <a:rPr lang="en-US" altLang="en-US" i="1" baseline="-25000" dirty="0" err="1" smtClean="0"/>
              <a:t>K</a:t>
            </a:r>
            <a:r>
              <a:rPr lang="en-US" altLang="en-US" i="1" dirty="0"/>
              <a:t>, can be viewed </a:t>
            </a:r>
            <a:r>
              <a:rPr lang="en-US" altLang="en-US" dirty="0"/>
              <a:t>as conditional rank distributions of </a:t>
            </a:r>
            <a:r>
              <a:rPr lang="en-US" altLang="en-US" i="1" dirty="0"/>
              <a:t>X and Y, </a:t>
            </a:r>
            <a:r>
              <a:rPr lang="en-US" altLang="en-US" i="1" dirty="0" smtClean="0"/>
              <a:t>which are the </a:t>
            </a:r>
            <a:r>
              <a:rPr lang="en-US" altLang="en-US" i="1" dirty="0"/>
              <a:t>features for cluster </a:t>
            </a:r>
            <a:r>
              <a:rPr lang="en-US" altLang="en-US" i="1" dirty="0" err="1" smtClean="0"/>
              <a:t>C</a:t>
            </a:r>
            <a:r>
              <a:rPr lang="en-US" altLang="en-US" i="1" baseline="-25000" dirty="0" err="1" smtClean="0"/>
              <a:t>k</a:t>
            </a:r>
            <a:endParaRPr lang="en-US" altLang="en-US" dirty="0"/>
          </a:p>
          <a:p>
            <a:pPr>
              <a:spcBef>
                <a:spcPts val="500"/>
              </a:spcBef>
            </a:pPr>
            <a:r>
              <a:rPr lang="en-US" altLang="en-US" dirty="0"/>
              <a:t>Cluster membership as object feature</a:t>
            </a:r>
          </a:p>
          <a:p>
            <a:pPr lvl="1">
              <a:spcBef>
                <a:spcPts val="500"/>
              </a:spcBef>
            </a:pPr>
            <a:r>
              <a:rPr lang="en-US" altLang="en-US" dirty="0"/>
              <a:t>From </a:t>
            </a:r>
            <a:r>
              <a:rPr lang="en-US" altLang="en-US" i="1" dirty="0" smtClean="0"/>
              <a:t>p</a:t>
            </a:r>
            <a:r>
              <a:rPr lang="en-US" altLang="en-US" dirty="0" smtClean="0"/>
              <a:t>(</a:t>
            </a:r>
            <a:r>
              <a:rPr lang="en-US" altLang="en-US" i="1" dirty="0" err="1" smtClean="0"/>
              <a:t>k</a:t>
            </a:r>
            <a:r>
              <a:rPr lang="en-US" altLang="en-US" dirty="0" err="1" smtClean="0"/>
              <a:t>|</a:t>
            </a:r>
            <a:r>
              <a:rPr lang="en-US" altLang="en-US" i="1" dirty="0" err="1" smtClean="0"/>
              <a:t>o</a:t>
            </a:r>
            <a:r>
              <a:rPr lang="en-US" altLang="en-US" i="1" baseline="-25000" dirty="0" err="1" smtClean="0"/>
              <a:t>i</a:t>
            </a:r>
            <a:r>
              <a:rPr lang="en-US" altLang="en-US" dirty="0"/>
              <a:t>) ∝ </a:t>
            </a:r>
            <a:r>
              <a:rPr lang="en-US" altLang="en-US" i="1" dirty="0" smtClean="0"/>
              <a:t>p</a:t>
            </a:r>
            <a:r>
              <a:rPr lang="en-US" altLang="en-US" dirty="0" smtClean="0"/>
              <a:t>(</a:t>
            </a:r>
            <a:r>
              <a:rPr lang="en-US" altLang="en-US" i="1" dirty="0" err="1" smtClean="0"/>
              <a:t>o</a:t>
            </a:r>
            <a:r>
              <a:rPr lang="en-US" altLang="en-US" i="1" baseline="-25000" dirty="0" err="1" smtClean="0"/>
              <a:t>i</a:t>
            </a:r>
            <a:r>
              <a:rPr lang="en-US" altLang="en-US" dirty="0" err="1" smtClean="0"/>
              <a:t>|</a:t>
            </a:r>
            <a:r>
              <a:rPr lang="en-US" altLang="en-US" i="1" dirty="0" err="1" smtClean="0"/>
              <a:t>k</a:t>
            </a:r>
            <a:r>
              <a:rPr lang="en-US" altLang="en-US" dirty="0" smtClean="0"/>
              <a:t>)</a:t>
            </a:r>
            <a:r>
              <a:rPr lang="en-US" altLang="en-US" i="1" dirty="0" smtClean="0"/>
              <a:t>p</a:t>
            </a:r>
            <a:r>
              <a:rPr lang="en-US" altLang="en-US" dirty="0" smtClean="0"/>
              <a:t>(</a:t>
            </a:r>
            <a:r>
              <a:rPr lang="en-US" altLang="en-US" i="1" dirty="0" smtClean="0"/>
              <a:t>k</a:t>
            </a:r>
            <a:r>
              <a:rPr lang="en-US" altLang="en-US" dirty="0"/>
              <a:t>), </a:t>
            </a:r>
            <a:r>
              <a:rPr lang="en-US" altLang="en-US" i="1" dirty="0"/>
              <a:t>the higher its conditional </a:t>
            </a:r>
            <a:r>
              <a:rPr lang="en-US" altLang="en-US" dirty="0"/>
              <a:t>rank in a cluster (</a:t>
            </a:r>
            <a:r>
              <a:rPr lang="en-US" altLang="en-US" i="1" dirty="0" smtClean="0"/>
              <a:t>p</a:t>
            </a:r>
            <a:r>
              <a:rPr lang="en-US" altLang="en-US" dirty="0" smtClean="0"/>
              <a:t>(</a:t>
            </a:r>
            <a:r>
              <a:rPr lang="en-US" altLang="en-US" i="1" dirty="0" err="1" smtClean="0"/>
              <a:t>o</a:t>
            </a:r>
            <a:r>
              <a:rPr lang="en-US" altLang="en-US" i="1" baseline="-25000" dirty="0" err="1" smtClean="0"/>
              <a:t>i</a:t>
            </a:r>
            <a:r>
              <a:rPr lang="en-US" altLang="en-US" dirty="0" err="1" smtClean="0"/>
              <a:t>|</a:t>
            </a:r>
            <a:r>
              <a:rPr lang="en-US" altLang="en-US" i="1" dirty="0" err="1" smtClean="0"/>
              <a:t>k</a:t>
            </a:r>
            <a:r>
              <a:rPr lang="en-US" altLang="en-US" dirty="0"/>
              <a:t>))</a:t>
            </a:r>
            <a:r>
              <a:rPr lang="en-US" altLang="en-US" i="1" dirty="0"/>
              <a:t>, the higher possibility an object will belong to that cluster </a:t>
            </a:r>
            <a:r>
              <a:rPr lang="en-US" altLang="en-US" dirty="0"/>
              <a:t>(</a:t>
            </a:r>
            <a:r>
              <a:rPr lang="en-US" altLang="en-US" i="1" dirty="0" smtClean="0"/>
              <a:t>p</a:t>
            </a:r>
            <a:r>
              <a:rPr lang="en-US" altLang="en-US" dirty="0" smtClean="0"/>
              <a:t>(</a:t>
            </a:r>
            <a:r>
              <a:rPr lang="en-US" altLang="en-US" i="1" dirty="0" err="1" smtClean="0"/>
              <a:t>k</a:t>
            </a:r>
            <a:r>
              <a:rPr lang="en-US" altLang="en-US" dirty="0" err="1" smtClean="0"/>
              <a:t>|</a:t>
            </a:r>
            <a:r>
              <a:rPr lang="en-US" altLang="en-US" i="1" dirty="0" err="1" smtClean="0"/>
              <a:t>o</a:t>
            </a:r>
            <a:r>
              <a:rPr lang="en-US" altLang="en-US" i="1" baseline="-25000" dirty="0" err="1" smtClean="0"/>
              <a:t>i</a:t>
            </a:r>
            <a:r>
              <a:rPr lang="en-US" altLang="en-US" dirty="0" smtClean="0"/>
              <a:t>))</a:t>
            </a:r>
            <a:endParaRPr lang="en-US" altLang="en-US" i="1" dirty="0"/>
          </a:p>
          <a:p>
            <a:pPr lvl="1">
              <a:spcBef>
                <a:spcPts val="500"/>
              </a:spcBef>
            </a:pPr>
            <a:r>
              <a:rPr lang="en-US" altLang="en-US" dirty="0"/>
              <a:t>Highly ranked attribute object has more impact on determining the cluster membership of a target object</a:t>
            </a:r>
          </a:p>
          <a:p>
            <a:pPr>
              <a:spcBef>
                <a:spcPts val="500"/>
              </a:spcBef>
            </a:pPr>
            <a:r>
              <a:rPr lang="en-US" altLang="en-US" dirty="0"/>
              <a:t>Parameter </a:t>
            </a:r>
            <a:r>
              <a:rPr lang="en-US" altLang="en-US" dirty="0" smtClean="0"/>
              <a:t>estimation </a:t>
            </a:r>
            <a:r>
              <a:rPr lang="en-US" altLang="en-US" dirty="0"/>
              <a:t>using the </a:t>
            </a:r>
            <a:r>
              <a:rPr lang="en-US" altLang="en-US" dirty="0" smtClean="0"/>
              <a:t>Expectation-Maximization algorithm</a:t>
            </a:r>
            <a:endParaRPr lang="en-US" altLang="en-US" dirty="0"/>
          </a:p>
          <a:p>
            <a:pPr lvl="1">
              <a:spcBef>
                <a:spcPts val="500"/>
              </a:spcBef>
            </a:pPr>
            <a:r>
              <a:rPr lang="en-US" altLang="en-US" dirty="0" smtClean="0"/>
              <a:t>E-step: Calculate </a:t>
            </a:r>
            <a:r>
              <a:rPr lang="en-US" altLang="en-US" dirty="0"/>
              <a:t>the </a:t>
            </a:r>
            <a:r>
              <a:rPr lang="en-US" altLang="en-US" dirty="0" smtClean="0"/>
              <a:t>distribution </a:t>
            </a:r>
            <a:r>
              <a:rPr lang="en-US" altLang="en-US" i="1" dirty="0"/>
              <a:t>p</a:t>
            </a:r>
            <a:r>
              <a:rPr lang="en-US" altLang="en-US" dirty="0"/>
              <a:t>(</a:t>
            </a:r>
            <a:r>
              <a:rPr lang="en-US" altLang="en-US" i="1" dirty="0"/>
              <a:t>z</a:t>
            </a:r>
            <a:r>
              <a:rPr lang="en-US" altLang="en-US" dirty="0"/>
              <a:t> = </a:t>
            </a:r>
            <a:r>
              <a:rPr lang="en-US" altLang="en-US" i="1" dirty="0" err="1"/>
              <a:t>k</a:t>
            </a:r>
            <a:r>
              <a:rPr lang="en-US" altLang="en-US" dirty="0" err="1"/>
              <a:t>|</a:t>
            </a:r>
            <a:r>
              <a:rPr lang="en-US" altLang="en-US" i="1" dirty="0" err="1"/>
              <a:t>y</a:t>
            </a:r>
            <a:r>
              <a:rPr lang="en-US" altLang="en-US" i="1" baseline="-25000" dirty="0" err="1"/>
              <a:t>j</a:t>
            </a:r>
            <a:r>
              <a:rPr lang="en-US" altLang="en-US" dirty="0"/>
              <a:t>, </a:t>
            </a:r>
            <a:r>
              <a:rPr lang="en-US" altLang="en-US" i="1" dirty="0"/>
              <a:t>x</a:t>
            </a:r>
            <a:r>
              <a:rPr lang="en-US" altLang="en-US" i="1" baseline="-25000" dirty="0"/>
              <a:t>i</a:t>
            </a:r>
            <a:r>
              <a:rPr lang="en-US" altLang="en-US" dirty="0"/>
              <a:t>,</a:t>
            </a:r>
            <a:r>
              <a:rPr lang="el-GR" altLang="en-US" dirty="0"/>
              <a:t> </a:t>
            </a:r>
            <a:r>
              <a:rPr lang="el-GR" altLang="en-US" i="1" dirty="0"/>
              <a:t>Θ</a:t>
            </a:r>
            <a:r>
              <a:rPr lang="en-US" altLang="en-US" dirty="0"/>
              <a:t>) </a:t>
            </a:r>
            <a:r>
              <a:rPr lang="en-US" altLang="en-US" i="1" dirty="0"/>
              <a:t>based on </a:t>
            </a:r>
            <a:r>
              <a:rPr lang="en-US" altLang="en-US" dirty="0"/>
              <a:t>the current value of </a:t>
            </a:r>
            <a:r>
              <a:rPr lang="el-GR" altLang="en-US" i="1" dirty="0" smtClean="0"/>
              <a:t>Θ</a:t>
            </a:r>
            <a:endParaRPr lang="en-US" altLang="en-US" dirty="0"/>
          </a:p>
          <a:p>
            <a:pPr lvl="1">
              <a:spcBef>
                <a:spcPts val="500"/>
              </a:spcBef>
            </a:pPr>
            <a:r>
              <a:rPr lang="en-US" altLang="en-US" dirty="0" smtClean="0"/>
              <a:t>M-Step: Update </a:t>
            </a:r>
            <a:r>
              <a:rPr lang="el-GR" altLang="en-US" i="1" dirty="0"/>
              <a:t>Θ</a:t>
            </a:r>
            <a:r>
              <a:rPr lang="en-US" altLang="en-US" i="1" dirty="0"/>
              <a:t> </a:t>
            </a:r>
            <a:r>
              <a:rPr lang="en-US" altLang="en-US" dirty="0"/>
              <a:t>according to the current </a:t>
            </a:r>
            <a:r>
              <a:rPr lang="en-US" altLang="en-US" i="1" dirty="0" smtClean="0"/>
              <a:t>distribution</a:t>
            </a:r>
            <a:endParaRPr lang="en-US" altLang="en-US" i="1" baseline="30000" dirty="0" smtClean="0"/>
          </a:p>
        </p:txBody>
      </p:sp>
    </p:spTree>
    <p:extLst>
      <p:ext uri="{BB962C8B-B14F-4D97-AF65-F5344CB8AC3E}">
        <p14:creationId xmlns:p14="http://schemas.microsoft.com/office/powerpoint/2010/main" val="122220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-159773" y="220318"/>
            <a:ext cx="12399901" cy="706113"/>
          </a:xfrm>
        </p:spPr>
        <p:txBody>
          <a:bodyPr vert="horz" lIns="92075" tIns="46038" rIns="92075" bIns="46038" rtlCol="0" anchor="ctr">
            <a:noAutofit/>
          </a:bodyPr>
          <a:lstStyle/>
          <a:p>
            <a:pPr defTabSz="914400" fontAlgn="base">
              <a:spcAft>
                <a:spcPct val="0"/>
              </a:spcAft>
            </a:pPr>
            <a:r>
              <a:rPr lang="en-US" altLang="en-US" sz="4000" b="1" dirty="0" err="1"/>
              <a:t>RankClus</a:t>
            </a:r>
            <a:r>
              <a:rPr lang="en-US" altLang="en-US" sz="4000" b="1" dirty="0"/>
              <a:t>: Integrating Clustering with Ranking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2"/>
          </p:nvPr>
        </p:nvSpPr>
        <p:spPr>
          <a:xfrm>
            <a:off x="406400" y="1154895"/>
            <a:ext cx="5501105" cy="5302417"/>
          </a:xfrm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zh-CN" b="1" dirty="0" smtClean="0">
                <a:ea typeface="SimSun" pitchFamily="2" charset="-122"/>
                <a:cs typeface="MS PGothic" pitchFamily="34" charset="-128"/>
              </a:rPr>
              <a:t>An EM styled Algorithm</a:t>
            </a:r>
          </a:p>
          <a:p>
            <a:pPr lvl="1"/>
            <a:r>
              <a:rPr lang="en-US" altLang="zh-CN" b="1" dirty="0" smtClean="0">
                <a:ea typeface="SimSun" pitchFamily="2" charset="-122"/>
                <a:cs typeface="MS PGothic" pitchFamily="34" charset="-128"/>
              </a:rPr>
              <a:t>Initialization </a:t>
            </a:r>
          </a:p>
          <a:p>
            <a:pPr lvl="2"/>
            <a:r>
              <a:rPr lang="en-US" altLang="zh-CN" dirty="0" smtClean="0">
                <a:ea typeface="SimSun" pitchFamily="2" charset="-122"/>
              </a:rPr>
              <a:t>Randomly partition</a:t>
            </a:r>
          </a:p>
          <a:p>
            <a:pPr lvl="1"/>
            <a:r>
              <a:rPr lang="en-US" altLang="zh-CN" b="1" dirty="0" smtClean="0">
                <a:ea typeface="SimSun" pitchFamily="2" charset="-122"/>
                <a:cs typeface="MS PGothic" pitchFamily="34" charset="-128"/>
              </a:rPr>
              <a:t>Repeat</a:t>
            </a:r>
          </a:p>
          <a:p>
            <a:pPr lvl="2"/>
            <a:r>
              <a:rPr lang="en-US" altLang="zh-CN" dirty="0" smtClean="0">
                <a:ea typeface="SimSun" pitchFamily="2" charset="-122"/>
              </a:rPr>
              <a:t>Ranking</a:t>
            </a:r>
          </a:p>
          <a:p>
            <a:pPr lvl="3"/>
            <a:r>
              <a:rPr lang="en-US" altLang="zh-CN" dirty="0" smtClean="0">
                <a:ea typeface="SimSun" pitchFamily="2" charset="-122"/>
              </a:rPr>
              <a:t>Ranking objects in each sub-network induced from each cluster</a:t>
            </a:r>
          </a:p>
          <a:p>
            <a:pPr lvl="2"/>
            <a:r>
              <a:rPr lang="en-US" altLang="zh-CN" dirty="0" smtClean="0">
                <a:solidFill>
                  <a:srgbClr val="000000"/>
                </a:solidFill>
                <a:ea typeface="SimSun" pitchFamily="2" charset="-122"/>
              </a:rPr>
              <a:t>Generating </a:t>
            </a:r>
            <a:r>
              <a:rPr lang="en-US" altLang="zh-CN" dirty="0">
                <a:solidFill>
                  <a:srgbClr val="000000"/>
                </a:solidFill>
                <a:ea typeface="SimSun" pitchFamily="2" charset="-122"/>
              </a:rPr>
              <a:t>new measure </a:t>
            </a:r>
            <a:r>
              <a:rPr lang="en-US" altLang="zh-CN" dirty="0" smtClean="0">
                <a:solidFill>
                  <a:srgbClr val="000000"/>
                </a:solidFill>
                <a:ea typeface="SimSun" pitchFamily="2" charset="-122"/>
              </a:rPr>
              <a:t>space</a:t>
            </a:r>
          </a:p>
          <a:p>
            <a:pPr lvl="3"/>
            <a:r>
              <a:rPr lang="en-US" altLang="zh-CN" dirty="0" smtClean="0">
                <a:ea typeface="SimSun" pitchFamily="2" charset="-122"/>
              </a:rPr>
              <a:t>Estimate </a:t>
            </a:r>
            <a:r>
              <a:rPr lang="en-US" altLang="zh-CN" b="1" dirty="0">
                <a:solidFill>
                  <a:srgbClr val="FF0000"/>
                </a:solidFill>
                <a:ea typeface="SimSun" pitchFamily="2" charset="-122"/>
              </a:rPr>
              <a:t>mixture model coefficients</a:t>
            </a:r>
            <a:r>
              <a:rPr lang="en-US" altLang="zh-CN" b="1" dirty="0">
                <a:solidFill>
                  <a:srgbClr val="120761"/>
                </a:solidFill>
                <a:ea typeface="SimSun" pitchFamily="2" charset="-122"/>
              </a:rPr>
              <a:t> </a:t>
            </a:r>
            <a:r>
              <a:rPr lang="en-US" altLang="zh-CN" dirty="0">
                <a:ea typeface="SimSun" pitchFamily="2" charset="-122"/>
              </a:rPr>
              <a:t>for each target </a:t>
            </a:r>
            <a:r>
              <a:rPr lang="en-US" altLang="zh-CN" dirty="0" smtClean="0">
                <a:ea typeface="SimSun" pitchFamily="2" charset="-122"/>
              </a:rPr>
              <a:t>object</a:t>
            </a:r>
          </a:p>
          <a:p>
            <a:pPr lvl="2"/>
            <a:r>
              <a:rPr lang="en-US" altLang="zh-CN" dirty="0" smtClean="0">
                <a:solidFill>
                  <a:srgbClr val="000000"/>
                </a:solidFill>
                <a:ea typeface="SimSun" pitchFamily="2" charset="-122"/>
              </a:rPr>
              <a:t>Adjusting cluster</a:t>
            </a:r>
          </a:p>
          <a:p>
            <a:pPr lvl="1"/>
            <a:r>
              <a:rPr lang="en-US" altLang="zh-CN" b="1" dirty="0" smtClean="0">
                <a:solidFill>
                  <a:srgbClr val="000000"/>
                </a:solidFill>
                <a:ea typeface="SimSun" pitchFamily="2" charset="-122"/>
              </a:rPr>
              <a:t>Until</a:t>
            </a:r>
            <a:r>
              <a:rPr lang="en-US" altLang="zh-CN" dirty="0" smtClean="0">
                <a:solidFill>
                  <a:srgbClr val="000000"/>
                </a:solidFill>
                <a:ea typeface="SimSun" pitchFamily="2" charset="-122"/>
              </a:rPr>
              <a:t> change &lt; threshold</a:t>
            </a:r>
            <a:r>
              <a:rPr lang="en-US" altLang="zh-CN" dirty="0" smtClean="0">
                <a:ea typeface="SimSun" pitchFamily="2" charset="-122"/>
              </a:rPr>
              <a:t> </a:t>
            </a:r>
          </a:p>
        </p:txBody>
      </p:sp>
      <p:grpSp>
        <p:nvGrpSpPr>
          <p:cNvPr id="7" name="Group 24"/>
          <p:cNvGrpSpPr>
            <a:grpSpLocks/>
          </p:cNvGrpSpPr>
          <p:nvPr/>
        </p:nvGrpSpPr>
        <p:grpSpPr bwMode="auto">
          <a:xfrm>
            <a:off x="4470400" y="1122216"/>
            <a:ext cx="7721600" cy="4154488"/>
            <a:chOff x="573416" y="1073223"/>
            <a:chExt cx="8570584" cy="5159205"/>
          </a:xfrm>
        </p:grpSpPr>
        <p:grpSp>
          <p:nvGrpSpPr>
            <p:cNvPr id="8" name="Group 11"/>
            <p:cNvGrpSpPr>
              <a:grpSpLocks/>
            </p:cNvGrpSpPr>
            <p:nvPr/>
          </p:nvGrpSpPr>
          <p:grpSpPr bwMode="auto">
            <a:xfrm>
              <a:off x="573416" y="1114989"/>
              <a:ext cx="3736058" cy="3115376"/>
              <a:chOff x="804" y="1107"/>
              <a:chExt cx="2111" cy="1724"/>
            </a:xfrm>
          </p:grpSpPr>
          <p:graphicFrame>
            <p:nvGraphicFramePr>
              <p:cNvPr id="14" name="Object 12"/>
              <p:cNvGraphicFramePr>
                <a:graphicFrameLocks noChangeAspect="1"/>
              </p:cNvGraphicFramePr>
              <p:nvPr/>
            </p:nvGraphicFramePr>
            <p:xfrm>
              <a:off x="804" y="1107"/>
              <a:ext cx="1759" cy="17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8276" name="Visio" r:id="rId4" imgW="3721100" imgH="5092700" progId="Visio.Drawing.11">
                      <p:embed/>
                    </p:oleObj>
                  </mc:Choice>
                  <mc:Fallback>
                    <p:oleObj name="Visio" r:id="rId4" imgW="3721100" imgH="5092700" progId="Visio.Drawing.11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4" y="1107"/>
                            <a:ext cx="1759" cy="172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5" name="Line 13"/>
              <p:cNvSpPr>
                <a:spLocks noChangeShapeType="1"/>
              </p:cNvSpPr>
              <p:nvPr/>
            </p:nvSpPr>
            <p:spPr bwMode="auto">
              <a:xfrm flipV="1">
                <a:off x="995" y="1759"/>
                <a:ext cx="1920" cy="48"/>
              </a:xfrm>
              <a:prstGeom prst="line">
                <a:avLst/>
              </a:prstGeom>
              <a:noFill/>
              <a:ln w="28575">
                <a:solidFill>
                  <a:srgbClr val="9933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  <p:sp>
            <p:nvSpPr>
              <p:cNvPr id="16" name="Line 14"/>
              <p:cNvSpPr>
                <a:spLocks noChangeShapeType="1"/>
              </p:cNvSpPr>
              <p:nvPr/>
            </p:nvSpPr>
            <p:spPr bwMode="auto">
              <a:xfrm flipV="1">
                <a:off x="995" y="2285"/>
                <a:ext cx="1920" cy="48"/>
              </a:xfrm>
              <a:prstGeom prst="line">
                <a:avLst/>
              </a:prstGeom>
              <a:noFill/>
              <a:ln w="28575">
                <a:solidFill>
                  <a:srgbClr val="9933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800" smtClean="0">
                  <a:solidFill>
                    <a:srgbClr val="000000"/>
                  </a:solidFill>
                  <a:ea typeface="MS PGothic" pitchFamily="34" charset="-128"/>
                </a:endParaRPr>
              </a:p>
            </p:txBody>
          </p:sp>
        </p:grpSp>
        <p:graphicFrame>
          <p:nvGraphicFramePr>
            <p:cNvPr id="9" name="Object 15"/>
            <p:cNvGraphicFramePr>
              <a:graphicFrameLocks noChangeAspect="1"/>
            </p:cNvGraphicFramePr>
            <p:nvPr/>
          </p:nvGraphicFramePr>
          <p:xfrm>
            <a:off x="2855967" y="3912211"/>
            <a:ext cx="3243329" cy="23202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77" name="Visio" r:id="rId6" imgW="3949700" imgH="2755900" progId="Visio.Drawing.11">
                    <p:embed/>
                  </p:oleObj>
                </mc:Choice>
                <mc:Fallback>
                  <p:oleObj name="Visio" r:id="rId6" imgW="3949700" imgH="2755900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55967" y="3912211"/>
                          <a:ext cx="3243329" cy="23202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16"/>
            <p:cNvGraphicFramePr>
              <a:graphicFrameLocks noChangeAspect="1"/>
            </p:cNvGraphicFramePr>
            <p:nvPr/>
          </p:nvGraphicFramePr>
          <p:xfrm>
            <a:off x="5105400" y="1185773"/>
            <a:ext cx="4038600" cy="2587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78" name="Visio" r:id="rId8" imgW="3225800" imgH="1803400" progId="Visio.Drawing.11">
                    <p:embed/>
                  </p:oleObj>
                </mc:Choice>
                <mc:Fallback>
                  <p:oleObj name="Visio" r:id="rId8" imgW="3225800" imgH="1803400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05400" y="1185773"/>
                          <a:ext cx="4038600" cy="25876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 Box 17"/>
            <p:cNvSpPr txBox="1">
              <a:spLocks noChangeArrowheads="1"/>
            </p:cNvSpPr>
            <p:nvPr/>
          </p:nvSpPr>
          <p:spPr bwMode="auto">
            <a:xfrm>
              <a:off x="911449" y="1073223"/>
              <a:ext cx="1138294" cy="34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b="1" smtClean="0">
                  <a:solidFill>
                    <a:srgbClr val="000000"/>
                  </a:solidFill>
                  <a:ea typeface="SimSun" pitchFamily="2" charset="-122"/>
                </a:rPr>
                <a:t>Sub-Network</a:t>
              </a:r>
            </a:p>
          </p:txBody>
        </p:sp>
        <p:sp>
          <p:nvSpPr>
            <p:cNvPr id="12" name="Text Box 18"/>
            <p:cNvSpPr txBox="1">
              <a:spLocks noChangeArrowheads="1"/>
            </p:cNvSpPr>
            <p:nvPr/>
          </p:nvSpPr>
          <p:spPr bwMode="auto">
            <a:xfrm>
              <a:off x="6400800" y="1261974"/>
              <a:ext cx="776110" cy="34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b="1" smtClean="0">
                  <a:solidFill>
                    <a:srgbClr val="000000"/>
                  </a:solidFill>
                  <a:ea typeface="SimSun" pitchFamily="2" charset="-122"/>
                </a:rPr>
                <a:t>Ranking</a:t>
              </a:r>
              <a:endParaRPr lang="en-US" altLang="zh-CN" sz="1800" b="1" smtClean="0">
                <a:solidFill>
                  <a:srgbClr val="000000"/>
                </a:solidFill>
                <a:ea typeface="SimSun" pitchFamily="2" charset="-122"/>
              </a:endParaRPr>
            </a:p>
          </p:txBody>
        </p:sp>
        <p:sp>
          <p:nvSpPr>
            <p:cNvPr id="13" name="Text Box 19"/>
            <p:cNvSpPr txBox="1">
              <a:spLocks noChangeArrowheads="1"/>
            </p:cNvSpPr>
            <p:nvPr/>
          </p:nvSpPr>
          <p:spPr bwMode="auto">
            <a:xfrm>
              <a:off x="4465938" y="4921419"/>
              <a:ext cx="916243" cy="34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b="1" smtClean="0">
                  <a:solidFill>
                    <a:srgbClr val="000000"/>
                  </a:solidFill>
                  <a:ea typeface="SimSun" pitchFamily="2" charset="-122"/>
                </a:rPr>
                <a:t>Clustering</a:t>
              </a:r>
              <a:endParaRPr lang="en-US" altLang="zh-CN" sz="1800" b="1" smtClean="0">
                <a:solidFill>
                  <a:srgbClr val="000000"/>
                </a:solidFill>
                <a:ea typeface="SimSun" pitchFamily="2" charset="-122"/>
              </a:endParaRPr>
            </a:p>
          </p:txBody>
        </p:sp>
      </p:grpSp>
      <p:sp>
        <p:nvSpPr>
          <p:cNvPr id="17" name="Right Arrow 16"/>
          <p:cNvSpPr/>
          <p:nvPr/>
        </p:nvSpPr>
        <p:spPr>
          <a:xfrm>
            <a:off x="7912100" y="2049463"/>
            <a:ext cx="406400" cy="165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mtClean="0">
              <a:solidFill>
                <a:srgbClr val="FFFFFF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 rot="7857888">
            <a:off x="9556751" y="3352272"/>
            <a:ext cx="304800" cy="220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mtClean="0">
              <a:solidFill>
                <a:srgbClr val="FFFFFF"/>
              </a:solidFill>
            </a:endParaRPr>
          </a:p>
        </p:txBody>
      </p:sp>
      <p:sp>
        <p:nvSpPr>
          <p:cNvPr id="19" name="Right Arrow 18"/>
          <p:cNvSpPr/>
          <p:nvPr/>
        </p:nvSpPr>
        <p:spPr>
          <a:xfrm rot="12472212">
            <a:off x="7425267" y="2947991"/>
            <a:ext cx="406400" cy="1666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mtClean="0">
              <a:solidFill>
                <a:srgbClr val="FFFFFF"/>
              </a:solidFill>
            </a:endParaRPr>
          </a:p>
        </p:txBody>
      </p:sp>
      <p:sp>
        <p:nvSpPr>
          <p:cNvPr id="21" name="TextBox 3"/>
          <p:cNvSpPr txBox="1">
            <a:spLocks noChangeArrowheads="1"/>
          </p:cNvSpPr>
          <p:nvPr/>
        </p:nvSpPr>
        <p:spPr bwMode="auto">
          <a:xfrm>
            <a:off x="4828010" y="5834646"/>
            <a:ext cx="6804970" cy="830997"/>
          </a:xfrm>
          <a:prstGeom prst="rect">
            <a:avLst/>
          </a:prstGeom>
          <a:solidFill>
            <a:srgbClr val="F0CDBC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 err="1" smtClean="0">
                <a:solidFill>
                  <a:srgbClr val="000000"/>
                </a:solidFill>
              </a:rPr>
              <a:t>RankClus</a:t>
            </a:r>
            <a:r>
              <a:rPr lang="en-US" altLang="en-US" sz="2400" dirty="0" smtClean="0">
                <a:solidFill>
                  <a:srgbClr val="000000"/>
                </a:solidFill>
              </a:rPr>
              <a:t> [EDBT’09]: Ranking and clustering mutually enhancing each other in an E-M </a:t>
            </a:r>
            <a:r>
              <a:rPr lang="en-US" altLang="en-US" sz="2400" dirty="0">
                <a:solidFill>
                  <a:srgbClr val="000000"/>
                </a:solidFill>
              </a:rPr>
              <a:t>framework</a:t>
            </a:r>
            <a:r>
              <a:rPr lang="en-US" altLang="en-US" sz="2400" dirty="0" smtClean="0">
                <a:solidFill>
                  <a:srgbClr val="000000"/>
                </a:solidFill>
              </a:rPr>
              <a:t>  </a:t>
            </a:r>
          </a:p>
        </p:txBody>
      </p:sp>
      <p:sp>
        <p:nvSpPr>
          <p:cNvPr id="20" name="TextBox 3"/>
          <p:cNvSpPr txBox="1">
            <a:spLocks noChangeArrowheads="1"/>
          </p:cNvSpPr>
          <p:nvPr/>
        </p:nvSpPr>
        <p:spPr bwMode="auto">
          <a:xfrm>
            <a:off x="5801067" y="5311556"/>
            <a:ext cx="6061086" cy="46166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 smtClean="0">
                <a:solidFill>
                  <a:srgbClr val="000000"/>
                </a:solidFill>
              </a:rPr>
              <a:t>An E-M framework for iterative enhancement</a:t>
            </a:r>
          </a:p>
        </p:txBody>
      </p:sp>
    </p:spTree>
    <p:extLst>
      <p:ext uri="{BB962C8B-B14F-4D97-AF65-F5344CB8AC3E}">
        <p14:creationId xmlns:p14="http://schemas.microsoft.com/office/powerpoint/2010/main" val="248855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06400" y="246580"/>
            <a:ext cx="11203517" cy="744020"/>
          </a:xfrm>
        </p:spPr>
        <p:txBody>
          <a:bodyPr vert="horz" lIns="92075" tIns="46038" rIns="92075" bIns="46038" rtlCol="0" anchor="ctr">
            <a:noAutofit/>
          </a:bodyPr>
          <a:lstStyle/>
          <a:p>
            <a:r>
              <a:rPr lang="en-US" altLang="zh-CN" sz="4000" b="1" dirty="0">
                <a:ea typeface="SimSun" pitchFamily="2" charset="-122"/>
              </a:rPr>
              <a:t>Step-by-Step Running of </a:t>
            </a:r>
            <a:r>
              <a:rPr lang="en-US" altLang="zh-CN" sz="4000" b="1" dirty="0" err="1">
                <a:ea typeface="SimSun" pitchFamily="2" charset="-122"/>
              </a:rPr>
              <a:t>RankClus</a:t>
            </a:r>
            <a:endParaRPr lang="en-US" altLang="zh-CN" sz="3600" b="1" dirty="0">
              <a:ea typeface="SimSun" panose="02010600030101010101" pitchFamily="2" charset="-122"/>
            </a:endParaRPr>
          </a:p>
        </p:txBody>
      </p:sp>
      <p:pic>
        <p:nvPicPr>
          <p:cNvPr id="4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635" y="1295400"/>
            <a:ext cx="7158567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5"/>
          <p:cNvSpPr>
            <a:spLocks/>
          </p:cNvSpPr>
          <p:nvPr/>
        </p:nvSpPr>
        <p:spPr bwMode="auto">
          <a:xfrm>
            <a:off x="0" y="2500740"/>
            <a:ext cx="2641600" cy="685800"/>
          </a:xfrm>
          <a:prstGeom prst="borderCallout2">
            <a:avLst>
              <a:gd name="adj1" fmla="val 16667"/>
              <a:gd name="adj2" fmla="val 103847"/>
              <a:gd name="adj3" fmla="val 16667"/>
              <a:gd name="adj4" fmla="val 126444"/>
              <a:gd name="adj5" fmla="val -44083"/>
              <a:gd name="adj6" fmla="val 158394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 smtClean="0">
                <a:solidFill>
                  <a:srgbClr val="FFFFFF"/>
                </a:solidFill>
                <a:latin typeface="Tahoma" pitchFamily="34" charset="0"/>
                <a:ea typeface="SimSun" pitchFamily="2" charset="-122"/>
              </a:rPr>
              <a:t>Initially, ranking distributions are mixed together</a:t>
            </a:r>
          </a:p>
        </p:txBody>
      </p:sp>
      <p:sp>
        <p:nvSpPr>
          <p:cNvPr id="6" name="AutoShape 6"/>
          <p:cNvSpPr>
            <a:spLocks/>
          </p:cNvSpPr>
          <p:nvPr/>
        </p:nvSpPr>
        <p:spPr bwMode="auto">
          <a:xfrm>
            <a:off x="9652000" y="1828800"/>
            <a:ext cx="2540000" cy="1066800"/>
          </a:xfrm>
          <a:prstGeom prst="borderCallout2">
            <a:avLst>
              <a:gd name="adj1" fmla="val 10343"/>
              <a:gd name="adj2" fmla="val -4347"/>
              <a:gd name="adj3" fmla="val 10343"/>
              <a:gd name="adj4" fmla="val -21375"/>
              <a:gd name="adj5" fmla="val 37931"/>
              <a:gd name="adj6" fmla="val -3913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smtClean="0">
                <a:solidFill>
                  <a:srgbClr val="FFFFFF"/>
                </a:solidFill>
                <a:latin typeface="Tahoma" pitchFamily="34" charset="0"/>
                <a:ea typeface="SimSun" pitchFamily="2" charset="-122"/>
              </a:rPr>
              <a:t>Two clusters of objects mixed together, but preserve similarity somehow</a:t>
            </a:r>
          </a:p>
        </p:txBody>
      </p:sp>
      <p:sp>
        <p:nvSpPr>
          <p:cNvPr id="7" name="AutoShape 7"/>
          <p:cNvSpPr>
            <a:spLocks/>
          </p:cNvSpPr>
          <p:nvPr/>
        </p:nvSpPr>
        <p:spPr bwMode="auto">
          <a:xfrm>
            <a:off x="0" y="3532908"/>
            <a:ext cx="2641600" cy="364837"/>
          </a:xfrm>
          <a:prstGeom prst="borderCallout2">
            <a:avLst>
              <a:gd name="adj1" fmla="val 21431"/>
              <a:gd name="adj2" fmla="val 103847"/>
              <a:gd name="adj3" fmla="val 21431"/>
              <a:gd name="adj4" fmla="val 122676"/>
              <a:gd name="adj5" fmla="val -31819"/>
              <a:gd name="adj6" fmla="val 151898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 smtClean="0">
                <a:solidFill>
                  <a:srgbClr val="FFFFFF"/>
                </a:solidFill>
                <a:latin typeface="Tahoma" pitchFamily="34" charset="0"/>
                <a:ea typeface="SimSun" pitchFamily="2" charset="-122"/>
              </a:rPr>
              <a:t>Improved a little</a:t>
            </a:r>
          </a:p>
        </p:txBody>
      </p:sp>
      <p:sp>
        <p:nvSpPr>
          <p:cNvPr id="8" name="AutoShape 8"/>
          <p:cNvSpPr>
            <a:spLocks/>
          </p:cNvSpPr>
          <p:nvPr/>
        </p:nvSpPr>
        <p:spPr bwMode="auto">
          <a:xfrm>
            <a:off x="9652000" y="3200400"/>
            <a:ext cx="2540000" cy="566881"/>
          </a:xfrm>
          <a:prstGeom prst="borderCallout2">
            <a:avLst>
              <a:gd name="adj1" fmla="val 14287"/>
              <a:gd name="adj2" fmla="val -4546"/>
              <a:gd name="adj3" fmla="val 14287"/>
              <a:gd name="adj4" fmla="val -22347"/>
              <a:gd name="adj5" fmla="val 57144"/>
              <a:gd name="adj6" fmla="val -4090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smtClean="0">
                <a:solidFill>
                  <a:srgbClr val="FFFFFF"/>
                </a:solidFill>
                <a:latin typeface="Tahoma" pitchFamily="34" charset="0"/>
                <a:ea typeface="SimSun" pitchFamily="2" charset="-122"/>
              </a:rPr>
              <a:t>Two clusters</a:t>
            </a:r>
            <a:r>
              <a:rPr lang="en-US" altLang="zh-CN" sz="1800" b="1" smtClean="0">
                <a:solidFill>
                  <a:srgbClr val="FFFFFF"/>
                </a:solidFill>
                <a:latin typeface="Tahoma" pitchFamily="34" charset="0"/>
                <a:ea typeface="SimSun" pitchFamily="2" charset="-122"/>
              </a:rPr>
              <a:t> </a:t>
            </a:r>
            <a:r>
              <a:rPr lang="en-US" altLang="zh-CN" sz="1400" b="1" smtClean="0">
                <a:solidFill>
                  <a:srgbClr val="FFFFFF"/>
                </a:solidFill>
                <a:latin typeface="Tahoma" pitchFamily="34" charset="0"/>
                <a:ea typeface="SimSun" pitchFamily="2" charset="-122"/>
              </a:rPr>
              <a:t>are almost well separated</a:t>
            </a:r>
          </a:p>
        </p:txBody>
      </p:sp>
      <p:sp>
        <p:nvSpPr>
          <p:cNvPr id="9" name="AutoShape 9"/>
          <p:cNvSpPr>
            <a:spLocks/>
          </p:cNvSpPr>
          <p:nvPr/>
        </p:nvSpPr>
        <p:spPr bwMode="auto">
          <a:xfrm>
            <a:off x="0" y="4476750"/>
            <a:ext cx="2540000" cy="476250"/>
          </a:xfrm>
          <a:prstGeom prst="borderCallout2">
            <a:avLst>
              <a:gd name="adj1" fmla="val 13333"/>
              <a:gd name="adj2" fmla="val 104000"/>
              <a:gd name="adj3" fmla="val 13333"/>
              <a:gd name="adj4" fmla="val 125333"/>
              <a:gd name="adj5" fmla="val 27778"/>
              <a:gd name="adj6" fmla="val 1475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 smtClean="0">
                <a:solidFill>
                  <a:srgbClr val="FFFFFF"/>
                </a:solidFill>
                <a:latin typeface="Tahoma" pitchFamily="34" charset="0"/>
                <a:ea typeface="SimSun" pitchFamily="2" charset="-122"/>
              </a:rPr>
              <a:t>Improved significantly</a:t>
            </a:r>
          </a:p>
        </p:txBody>
      </p:sp>
      <p:sp>
        <p:nvSpPr>
          <p:cNvPr id="10" name="AutoShape 10"/>
          <p:cNvSpPr>
            <a:spLocks/>
          </p:cNvSpPr>
          <p:nvPr/>
        </p:nvSpPr>
        <p:spPr bwMode="auto">
          <a:xfrm>
            <a:off x="9910237" y="5599545"/>
            <a:ext cx="1219200" cy="39254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53472"/>
              <a:gd name="adj5" fmla="val 100000"/>
              <a:gd name="adj6" fmla="val -10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smtClean="0">
                <a:solidFill>
                  <a:srgbClr val="FFFFFF"/>
                </a:solidFill>
                <a:latin typeface="Tahoma" pitchFamily="34" charset="0"/>
                <a:ea typeface="SimSun" pitchFamily="2" charset="-122"/>
              </a:rPr>
              <a:t>Stable</a:t>
            </a:r>
          </a:p>
        </p:txBody>
      </p:sp>
      <p:sp>
        <p:nvSpPr>
          <p:cNvPr id="11" name="AutoShape 11"/>
          <p:cNvSpPr>
            <a:spLocks/>
          </p:cNvSpPr>
          <p:nvPr/>
        </p:nvSpPr>
        <p:spPr bwMode="auto">
          <a:xfrm>
            <a:off x="9652000" y="4343400"/>
            <a:ext cx="2540000" cy="422564"/>
          </a:xfrm>
          <a:prstGeom prst="borderCallout2">
            <a:avLst>
              <a:gd name="adj1" fmla="val 18750"/>
              <a:gd name="adj2" fmla="val -5000"/>
              <a:gd name="adj3" fmla="val 18750"/>
              <a:gd name="adj4" fmla="val -24583"/>
              <a:gd name="adj5" fmla="val 31250"/>
              <a:gd name="adj6" fmla="val -4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smtClean="0">
                <a:solidFill>
                  <a:srgbClr val="FFFFFF"/>
                </a:solidFill>
                <a:latin typeface="Tahoma" pitchFamily="34" charset="0"/>
                <a:ea typeface="SimSun" pitchFamily="2" charset="-122"/>
              </a:rPr>
              <a:t>Well separated</a:t>
            </a:r>
          </a:p>
        </p:txBody>
      </p:sp>
      <p:sp>
        <p:nvSpPr>
          <p:cNvPr id="12" name="TextBox 12"/>
          <p:cNvSpPr txBox="1">
            <a:spLocks noChangeArrowheads="1"/>
          </p:cNvSpPr>
          <p:nvPr/>
        </p:nvSpPr>
        <p:spPr bwMode="auto">
          <a:xfrm>
            <a:off x="73892" y="1127462"/>
            <a:ext cx="2622744" cy="1323439"/>
          </a:xfrm>
          <a:prstGeom prst="rect">
            <a:avLst/>
          </a:prstGeom>
          <a:solidFill>
            <a:srgbClr val="92D050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smtClean="0">
                <a:solidFill>
                  <a:srgbClr val="000000"/>
                </a:solidFill>
              </a:rPr>
              <a:t>Clustering and ranking of two fields: DB/DM vs. HW/CA (hardware/ computer architecture)</a:t>
            </a:r>
          </a:p>
        </p:txBody>
      </p:sp>
      <p:sp>
        <p:nvSpPr>
          <p:cNvPr id="15" name="AutoShape 9"/>
          <p:cNvSpPr>
            <a:spLocks/>
          </p:cNvSpPr>
          <p:nvPr/>
        </p:nvSpPr>
        <p:spPr bwMode="auto">
          <a:xfrm>
            <a:off x="665019" y="5400675"/>
            <a:ext cx="1440490" cy="476250"/>
          </a:xfrm>
          <a:prstGeom prst="borderCallout2">
            <a:avLst>
              <a:gd name="adj1" fmla="val 13333"/>
              <a:gd name="adj2" fmla="val 104000"/>
              <a:gd name="adj3" fmla="val 13333"/>
              <a:gd name="adj4" fmla="val 125333"/>
              <a:gd name="adj5" fmla="val 33596"/>
              <a:gd name="adj6" fmla="val 200719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 smtClean="0">
                <a:solidFill>
                  <a:srgbClr val="FFFFFF"/>
                </a:solidFill>
                <a:latin typeface="Tahoma" pitchFamily="34" charset="0"/>
                <a:ea typeface="SimSun" pitchFamily="2" charset="-122"/>
              </a:rPr>
              <a:t>Stable</a:t>
            </a:r>
          </a:p>
        </p:txBody>
      </p:sp>
    </p:spTree>
    <p:extLst>
      <p:ext uri="{BB962C8B-B14F-4D97-AF65-F5344CB8AC3E}">
        <p14:creationId xmlns:p14="http://schemas.microsoft.com/office/powerpoint/2010/main" val="128145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1284" y="134131"/>
            <a:ext cx="12901692" cy="738909"/>
          </a:xfrm>
        </p:spPr>
        <p:txBody>
          <a:bodyPr>
            <a:noAutofit/>
          </a:bodyPr>
          <a:lstStyle/>
          <a:p>
            <a:pPr defTabSz="1219110"/>
            <a:r>
              <a:rPr lang="en-US" dirty="0"/>
              <a:t>Clustering Performance (NMI)</a:t>
            </a:r>
            <a:endParaRPr lang="en-US" sz="4000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896" y="1221605"/>
            <a:ext cx="11077332" cy="3565548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altLang="en-US" sz="2400" dirty="0"/>
              <a:t>Compare the clustering accuracy:  For </a:t>
            </a:r>
            <a:r>
              <a:rPr lang="en-US" altLang="en-US" sz="2400" i="1" dirty="0"/>
              <a:t>N objects, K clusters, and two clustering results, let n(</a:t>
            </a:r>
            <a:r>
              <a:rPr lang="en-US" altLang="en-US" sz="2400" i="1" dirty="0" err="1"/>
              <a:t>i</a:t>
            </a:r>
            <a:r>
              <a:rPr lang="en-US" altLang="en-US" sz="2400" i="1" dirty="0"/>
              <a:t>, j ), be # objects with cluster label </a:t>
            </a:r>
            <a:r>
              <a:rPr lang="en-US" altLang="en-US" sz="2400" i="1" dirty="0" err="1"/>
              <a:t>i</a:t>
            </a:r>
            <a:r>
              <a:rPr lang="en-US" altLang="en-US" sz="2400" i="1" dirty="0"/>
              <a:t> in the 1</a:t>
            </a:r>
            <a:r>
              <a:rPr lang="en-US" altLang="en-US" sz="2400" i="1" baseline="30000" dirty="0"/>
              <a:t>st</a:t>
            </a:r>
            <a:r>
              <a:rPr lang="en-US" altLang="en-US" sz="2400" i="1" dirty="0"/>
              <a:t> clustering </a:t>
            </a:r>
            <a:r>
              <a:rPr lang="en-US" altLang="en-US" sz="2400" dirty="0"/>
              <a:t>result (say generated by the new alg.) and that w. cluster label </a:t>
            </a:r>
            <a:r>
              <a:rPr lang="en-US" altLang="en-US" sz="2400" i="1" dirty="0"/>
              <a:t>j in the 2</a:t>
            </a:r>
            <a:r>
              <a:rPr lang="en-US" altLang="en-US" sz="2400" i="1" baseline="30000" dirty="0"/>
              <a:t>nd</a:t>
            </a:r>
            <a:r>
              <a:rPr lang="en-US" altLang="en-US" sz="2400" i="1" dirty="0"/>
              <a:t> clustering result (say the </a:t>
            </a:r>
            <a:r>
              <a:rPr lang="en-US" altLang="en-US" sz="2400" dirty="0"/>
              <a:t>ground truth)</a:t>
            </a:r>
          </a:p>
          <a:p>
            <a:pPr>
              <a:spcAft>
                <a:spcPts val="300"/>
              </a:spcAft>
            </a:pPr>
            <a:r>
              <a:rPr lang="en-US" altLang="en-US" sz="2400" dirty="0"/>
              <a:t>Normalized Mutual Info. (NMI): </a:t>
            </a:r>
          </a:p>
          <a:p>
            <a:pPr lvl="1">
              <a:spcAft>
                <a:spcPts val="300"/>
              </a:spcAft>
            </a:pPr>
            <a:r>
              <a:rPr lang="en-US" altLang="en-US" sz="2400" dirty="0"/>
              <a:t>joint </a:t>
            </a:r>
            <a:r>
              <a:rPr lang="en-US" altLang="en-US" sz="2400" dirty="0" smtClean="0"/>
              <a:t>distribution:  </a:t>
            </a:r>
            <a:r>
              <a:rPr lang="en-US" altLang="en-US" sz="2400" i="1" dirty="0"/>
              <a:t>p(</a:t>
            </a:r>
            <a:r>
              <a:rPr lang="en-US" altLang="en-US" sz="2400" i="1" dirty="0" err="1"/>
              <a:t>i</a:t>
            </a:r>
            <a:r>
              <a:rPr lang="en-US" altLang="en-US" sz="2400" i="1" dirty="0"/>
              <a:t>, j) = n(</a:t>
            </a:r>
            <a:r>
              <a:rPr lang="en-US" altLang="en-US" sz="2400" i="1" dirty="0" err="1"/>
              <a:t>i,j</a:t>
            </a:r>
            <a:r>
              <a:rPr lang="en-US" altLang="en-US" sz="2400" i="1" dirty="0"/>
              <a:t> )/N</a:t>
            </a:r>
          </a:p>
          <a:p>
            <a:pPr lvl="1">
              <a:spcAft>
                <a:spcPts val="300"/>
              </a:spcAft>
            </a:pPr>
            <a:r>
              <a:rPr lang="en-US" altLang="en-US" sz="2400" i="1" dirty="0"/>
              <a:t>row distr. p</a:t>
            </a:r>
            <a:r>
              <a:rPr lang="en-US" altLang="en-US" sz="2400" i="1" baseline="-25000" dirty="0"/>
              <a:t>1</a:t>
            </a:r>
            <a:r>
              <a:rPr lang="en-US" altLang="en-US" sz="2400" i="1" dirty="0"/>
              <a:t>(j) =                         , column distr. </a:t>
            </a:r>
          </a:p>
          <a:p>
            <a:pPr lvl="1">
              <a:spcAft>
                <a:spcPts val="300"/>
              </a:spcAft>
            </a:pPr>
            <a:endParaRPr lang="en-US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752" y="2565666"/>
            <a:ext cx="4157663" cy="84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366" y="3778625"/>
            <a:ext cx="15525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378" y="3757193"/>
            <a:ext cx="2538412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91" y="4233732"/>
            <a:ext cx="6500709" cy="254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7579659" y="4787153"/>
            <a:ext cx="35052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600" dirty="0">
                <a:solidFill>
                  <a:srgbClr val="000000"/>
                </a:solidFill>
                <a:latin typeface="Tahoma" panose="020B0604030504040204" pitchFamily="34" charset="0"/>
              </a:rPr>
              <a:t>D1: med. separated &amp; med. density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600" dirty="0">
                <a:solidFill>
                  <a:srgbClr val="000000"/>
                </a:solidFill>
                <a:latin typeface="Tahoma" panose="020B0604030504040204" pitchFamily="34" charset="0"/>
              </a:rPr>
              <a:t>D2: med. separated &amp; low density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600" dirty="0">
                <a:solidFill>
                  <a:srgbClr val="000000"/>
                </a:solidFill>
                <a:latin typeface="Tahoma" panose="020B0604030504040204" pitchFamily="34" charset="0"/>
              </a:rPr>
              <a:t>D3: med. Separated &amp; high density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600" dirty="0">
                <a:solidFill>
                  <a:srgbClr val="000000"/>
                </a:solidFill>
                <a:latin typeface="Tahoma" panose="020B0604030504040204" pitchFamily="34" charset="0"/>
              </a:rPr>
              <a:t>D4: highly separated &amp; med. density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600" dirty="0">
                <a:solidFill>
                  <a:srgbClr val="000000"/>
                </a:solidFill>
                <a:latin typeface="Tahoma" panose="020B0604030504040204" pitchFamily="34" charset="0"/>
              </a:rPr>
              <a:t>D5: poorly separated &amp; med. density</a:t>
            </a:r>
          </a:p>
        </p:txBody>
      </p:sp>
    </p:spTree>
    <p:extLst>
      <p:ext uri="{BB962C8B-B14F-4D97-AF65-F5344CB8AC3E}">
        <p14:creationId xmlns:p14="http://schemas.microsoft.com/office/powerpoint/2010/main" val="11059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1284" y="134131"/>
            <a:ext cx="12901692" cy="738909"/>
          </a:xfrm>
        </p:spPr>
        <p:txBody>
          <a:bodyPr>
            <a:noAutofit/>
          </a:bodyPr>
          <a:lstStyle/>
          <a:p>
            <a:pPr defTabSz="1219110"/>
            <a:r>
              <a:rPr lang="en-US" dirty="0" err="1"/>
              <a:t>RankClus</a:t>
            </a:r>
            <a:r>
              <a:rPr lang="en-US" dirty="0"/>
              <a:t>: Clustering &amp; Ranking CS Venues in DBLP</a:t>
            </a:r>
            <a:endParaRPr lang="en-US" sz="4000" dirty="0">
              <a:solidFill>
                <a:prstClr val="black"/>
              </a:solidFill>
            </a:endParaRP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1341" y="1495893"/>
            <a:ext cx="10920716" cy="3802248"/>
          </a:xfrm>
          <a:noFill/>
        </p:spPr>
      </p:pic>
      <p:sp>
        <p:nvSpPr>
          <p:cNvPr id="6" name="TextBox 5"/>
          <p:cNvSpPr txBox="1"/>
          <p:nvPr/>
        </p:nvSpPr>
        <p:spPr>
          <a:xfrm>
            <a:off x="1546236" y="5552694"/>
            <a:ext cx="867092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Top-10 conferences in 5 clusters using </a:t>
            </a:r>
            <a:r>
              <a:rPr lang="en-US" sz="18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RankClus</a:t>
            </a:r>
            <a:r>
              <a:rPr lang="en-US" sz="1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 in DBLP (when k = 15)</a:t>
            </a:r>
          </a:p>
        </p:txBody>
      </p:sp>
    </p:spTree>
    <p:extLst>
      <p:ext uri="{BB962C8B-B14F-4D97-AF65-F5344CB8AC3E}">
        <p14:creationId xmlns:p14="http://schemas.microsoft.com/office/powerpoint/2010/main" val="26318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1284" y="134131"/>
            <a:ext cx="12901692" cy="738909"/>
          </a:xfrm>
        </p:spPr>
        <p:txBody>
          <a:bodyPr>
            <a:noAutofit/>
          </a:bodyPr>
          <a:lstStyle/>
          <a:p>
            <a:pPr defTabSz="1219110"/>
            <a:r>
              <a:rPr lang="en-US" altLang="zh-CN" dirty="0"/>
              <a:t>Time Complexity: Linear to # of Links</a:t>
            </a:r>
            <a:endParaRPr lang="en-US" sz="4000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896" y="1221605"/>
            <a:ext cx="11077332" cy="522566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zh-CN" sz="2400" dirty="0">
                <a:ea typeface="SimSun" panose="02010600030101010101" pitchFamily="2" charset="-122"/>
              </a:rPr>
              <a:t>At each iteration, |E|: edges in network, m: # of target objects, K: # of clusters</a:t>
            </a:r>
          </a:p>
          <a:p>
            <a:pPr lvl="1">
              <a:lnSpc>
                <a:spcPct val="110000"/>
              </a:lnSpc>
            </a:pPr>
            <a:r>
              <a:rPr lang="en-US" altLang="zh-CN" sz="2400" dirty="0">
                <a:ea typeface="SimSun" panose="02010600030101010101" pitchFamily="2" charset="-122"/>
              </a:rPr>
              <a:t>Ranking for sparse network</a:t>
            </a:r>
          </a:p>
          <a:p>
            <a:pPr lvl="2">
              <a:lnSpc>
                <a:spcPct val="110000"/>
              </a:lnSpc>
            </a:pPr>
            <a:r>
              <a:rPr lang="en-US" altLang="zh-CN" sz="2400" dirty="0">
                <a:ea typeface="SimSun" panose="02010600030101010101" pitchFamily="2" charset="-122"/>
              </a:rPr>
              <a:t>~O(|E|)</a:t>
            </a:r>
          </a:p>
          <a:p>
            <a:pPr lvl="1">
              <a:lnSpc>
                <a:spcPct val="110000"/>
              </a:lnSpc>
            </a:pPr>
            <a:r>
              <a:rPr lang="en-US" altLang="zh-CN" sz="2400" dirty="0">
                <a:ea typeface="SimSun" panose="02010600030101010101" pitchFamily="2" charset="-122"/>
              </a:rPr>
              <a:t>Mixture model estimation</a:t>
            </a:r>
          </a:p>
          <a:p>
            <a:pPr lvl="2">
              <a:lnSpc>
                <a:spcPct val="110000"/>
              </a:lnSpc>
            </a:pPr>
            <a:r>
              <a:rPr lang="en-US" altLang="zh-CN" sz="2400" dirty="0">
                <a:ea typeface="SimSun" panose="02010600030101010101" pitchFamily="2" charset="-122"/>
              </a:rPr>
              <a:t>~O(K|E|+</a:t>
            </a:r>
            <a:r>
              <a:rPr lang="en-US" altLang="zh-CN" sz="2400" dirty="0" err="1">
                <a:ea typeface="SimSun" panose="02010600030101010101" pitchFamily="2" charset="-122"/>
              </a:rPr>
              <a:t>mK</a:t>
            </a:r>
            <a:r>
              <a:rPr lang="en-US" altLang="zh-CN" sz="2400" dirty="0">
                <a:ea typeface="SimSun" panose="02010600030101010101" pitchFamily="2" charset="-122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lang="en-US" altLang="zh-CN" sz="2400" dirty="0">
                <a:ea typeface="SimSun" panose="02010600030101010101" pitchFamily="2" charset="-122"/>
              </a:rPr>
              <a:t>Cluster adjustment</a:t>
            </a:r>
          </a:p>
          <a:p>
            <a:pPr lvl="2">
              <a:lnSpc>
                <a:spcPct val="110000"/>
              </a:lnSpc>
            </a:pPr>
            <a:r>
              <a:rPr lang="en-US" altLang="zh-CN" sz="2400" dirty="0">
                <a:ea typeface="SimSun" panose="02010600030101010101" pitchFamily="2" charset="-122"/>
              </a:rPr>
              <a:t>~O(mK^2)</a:t>
            </a:r>
          </a:p>
          <a:p>
            <a:pPr>
              <a:lnSpc>
                <a:spcPct val="110000"/>
              </a:lnSpc>
            </a:pPr>
            <a:r>
              <a:rPr lang="en-US" altLang="zh-CN" sz="2400" dirty="0">
                <a:ea typeface="SimSun" panose="02010600030101010101" pitchFamily="2" charset="-122"/>
              </a:rPr>
              <a:t>In all, linear to |E|</a:t>
            </a:r>
          </a:p>
          <a:p>
            <a:pPr lvl="1">
              <a:lnSpc>
                <a:spcPct val="110000"/>
              </a:lnSpc>
            </a:pPr>
            <a:r>
              <a:rPr lang="en-US" altLang="zh-CN" sz="2400" dirty="0">
                <a:ea typeface="SimSun" panose="02010600030101010101" pitchFamily="2" charset="-122"/>
              </a:rPr>
              <a:t>~O(K|E|)</a:t>
            </a:r>
          </a:p>
          <a:p>
            <a:pPr>
              <a:lnSpc>
                <a:spcPct val="110000"/>
              </a:lnSpc>
            </a:pPr>
            <a:r>
              <a:rPr lang="en-US" altLang="zh-CN" sz="2400" dirty="0">
                <a:ea typeface="SimSun" panose="02010600030101010101" pitchFamily="2" charset="-122"/>
              </a:rPr>
              <a:t>Note: </a:t>
            </a:r>
            <a:r>
              <a:rPr lang="en-US" altLang="zh-CN" sz="2400" dirty="0" err="1">
                <a:ea typeface="SimSun" panose="02010600030101010101" pitchFamily="2" charset="-122"/>
              </a:rPr>
              <a:t>SimRank</a:t>
            </a:r>
            <a:r>
              <a:rPr lang="en-US" altLang="zh-CN" sz="2400" dirty="0">
                <a:ea typeface="SimSun" panose="02010600030101010101" pitchFamily="2" charset="-122"/>
              </a:rPr>
              <a:t> will be at least quadratic at each iteration since it evaluates distance between every pair in the network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799" y="1882589"/>
            <a:ext cx="5837357" cy="3101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869837" y="5059521"/>
            <a:ext cx="5375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b="1" dirty="0">
                <a:solidFill>
                  <a:srgbClr val="000000"/>
                </a:solidFill>
              </a:rPr>
              <a:t>Comparison of </a:t>
            </a:r>
            <a:r>
              <a:rPr lang="en-US" sz="1800" b="1" dirty="0" smtClean="0">
                <a:solidFill>
                  <a:srgbClr val="000000"/>
                </a:solidFill>
              </a:rPr>
              <a:t>algorithms </a:t>
            </a:r>
            <a:r>
              <a:rPr lang="en-US" sz="1800" b="1" dirty="0">
                <a:solidFill>
                  <a:srgbClr val="000000"/>
                </a:solidFill>
              </a:rPr>
              <a:t>on execution time</a:t>
            </a:r>
            <a:endParaRPr lang="en-US" sz="18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2327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-166255" y="197264"/>
            <a:ext cx="12507591" cy="756391"/>
          </a:xfrm>
        </p:spPr>
        <p:txBody>
          <a:bodyPr vert="horz" lIns="92075" tIns="46038" rIns="92075" bIns="46038" rtlCol="0" anchor="ctr">
            <a:noAutofit/>
          </a:bodyPr>
          <a:lstStyle/>
          <a:p>
            <a:r>
              <a:rPr lang="en-US" altLang="zh-CN" sz="3600" b="1" dirty="0" err="1">
                <a:ea typeface="SimSun" pitchFamily="2" charset="-122"/>
              </a:rPr>
              <a:t>NetClus</a:t>
            </a:r>
            <a:r>
              <a:rPr lang="en-US" altLang="zh-CN" sz="3600" b="1" dirty="0">
                <a:ea typeface="SimSun" pitchFamily="2" charset="-122"/>
              </a:rPr>
              <a:t>: Ranking-Based Clustering with Star Network Schema</a:t>
            </a:r>
            <a:endParaRPr lang="en-US" altLang="zh-CN" sz="3200" b="1" dirty="0">
              <a:ea typeface="SimSun" panose="02010600030101010101" pitchFamily="2" charset="-122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29391" y="1178245"/>
            <a:ext cx="10635916" cy="789102"/>
          </a:xfrm>
        </p:spPr>
        <p:txBody>
          <a:bodyPr vert="horz" lIns="92075" tIns="46038" rIns="92075" bIns="46038" rtlCol="0">
            <a:noAutofit/>
          </a:bodyPr>
          <a:lstStyle/>
          <a:p>
            <a:r>
              <a:rPr lang="en-US" altLang="zh-CN" dirty="0" smtClean="0">
                <a:ea typeface="SimSun" pitchFamily="2" charset="-122"/>
                <a:cs typeface="MS PGothic" pitchFamily="34" charset="-128"/>
              </a:rPr>
              <a:t>Beyond </a:t>
            </a:r>
            <a:r>
              <a:rPr lang="en-US" altLang="zh-CN" dirty="0">
                <a:ea typeface="SimSun" pitchFamily="2" charset="-122"/>
                <a:cs typeface="MS PGothic" pitchFamily="34" charset="-128"/>
              </a:rPr>
              <a:t>bi-typed network: </a:t>
            </a:r>
            <a:r>
              <a:rPr lang="en-US" altLang="zh-CN" dirty="0" smtClean="0">
                <a:ea typeface="SimSun" pitchFamily="2" charset="-122"/>
                <a:cs typeface="MS PGothic" pitchFamily="34" charset="-128"/>
              </a:rPr>
              <a:t>Capture </a:t>
            </a:r>
            <a:r>
              <a:rPr lang="en-US" altLang="zh-CN" dirty="0">
                <a:ea typeface="SimSun" pitchFamily="2" charset="-122"/>
                <a:cs typeface="MS PGothic" pitchFamily="34" charset="-128"/>
              </a:rPr>
              <a:t>more semantics with multiple types</a:t>
            </a:r>
          </a:p>
          <a:p>
            <a:r>
              <a:rPr lang="en-US" altLang="zh-CN" dirty="0">
                <a:ea typeface="SimSun" pitchFamily="2" charset="-122"/>
                <a:cs typeface="MS PGothic" pitchFamily="34" charset="-128"/>
              </a:rPr>
              <a:t>Split a network into </a:t>
            </a:r>
            <a:r>
              <a:rPr lang="en-US" altLang="zh-CN" dirty="0" smtClean="0">
                <a:ea typeface="SimSun" pitchFamily="2" charset="-122"/>
                <a:cs typeface="MS PGothic" pitchFamily="34" charset="-128"/>
              </a:rPr>
              <a:t>multi-subnetworks</a:t>
            </a:r>
            <a:r>
              <a:rPr lang="en-US" altLang="zh-CN" dirty="0">
                <a:ea typeface="SimSun" pitchFamily="2" charset="-122"/>
                <a:cs typeface="MS PGothic" pitchFamily="34" charset="-128"/>
              </a:rPr>
              <a:t>, each a </a:t>
            </a:r>
            <a:r>
              <a:rPr lang="en-US" altLang="zh-CN" dirty="0" smtClean="0">
                <a:ea typeface="SimSun" pitchFamily="2" charset="-122"/>
                <a:cs typeface="MS PGothic" pitchFamily="34" charset="-128"/>
              </a:rPr>
              <a:t>(multi-typed) net-cluster </a:t>
            </a:r>
            <a:r>
              <a:rPr lang="en-US" altLang="zh-CN" dirty="0">
                <a:ea typeface="SimSun" pitchFamily="2" charset="-122"/>
                <a:cs typeface="MS PGothic" pitchFamily="34" charset="-128"/>
              </a:rPr>
              <a:t>[KDD’09]</a:t>
            </a:r>
          </a:p>
        </p:txBody>
      </p:sp>
      <p:graphicFrame>
        <p:nvGraphicFramePr>
          <p:cNvPr id="5" name="Object 7"/>
          <p:cNvGraphicFramePr>
            <a:graphicFrameLocks noGrp="1" noChangeAspect="1"/>
          </p:cNvGraphicFramePr>
          <p:nvPr>
            <p:ph sz="half" idx="2"/>
            <p:extLst/>
          </p:nvPr>
        </p:nvGraphicFramePr>
        <p:xfrm>
          <a:off x="2789238" y="2481263"/>
          <a:ext cx="6596062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2" name="Visio" r:id="rId4" imgW="4597400" imgH="2921000" progId="Visio.Drawing.11">
                  <p:embed/>
                </p:oleObj>
              </mc:Choice>
              <mc:Fallback>
                <p:oleObj name="Visio" r:id="rId4" imgW="4597400" imgH="29210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9238" y="2481263"/>
                        <a:ext cx="6596062" cy="419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1215191" y="2215963"/>
            <a:ext cx="5702967" cy="769937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 dirty="0" smtClean="0">
                <a:solidFill>
                  <a:srgbClr val="000000"/>
                </a:solidFill>
              </a:rPr>
              <a:t>DBLP network: Using terms, venues, and authors to jointly distinguish a sub-field, e.g., database</a:t>
            </a:r>
          </a:p>
        </p:txBody>
      </p:sp>
    </p:spTree>
    <p:extLst>
      <p:ext uri="{BB962C8B-B14F-4D97-AF65-F5344CB8AC3E}">
        <p14:creationId xmlns:p14="http://schemas.microsoft.com/office/powerpoint/2010/main" val="67145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92075" tIns="46038" rIns="92075" bIns="46038" rtlCol="0" anchor="ctr">
            <a:noAutofit/>
          </a:bodyPr>
          <a:lstStyle/>
          <a:p>
            <a:r>
              <a:rPr lang="en-US" sz="4000" b="1" dirty="0"/>
              <a:t>The </a:t>
            </a:r>
            <a:r>
              <a:rPr lang="en-US" sz="4000" b="1" dirty="0" err="1"/>
              <a:t>NetClus</a:t>
            </a:r>
            <a:r>
              <a:rPr lang="en-US" sz="4000" b="1" dirty="0"/>
              <a:t> Algorithm</a:t>
            </a:r>
            <a:endParaRPr lang="en-US" altLang="zh-CN" sz="3600" b="1" dirty="0">
              <a:ea typeface="SimSun" panose="02010600030101010101" pitchFamily="2" charset="-122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29391" y="1215189"/>
            <a:ext cx="9882094" cy="5105400"/>
          </a:xfrm>
        </p:spPr>
        <p:txBody>
          <a:bodyPr vert="horz" lIns="92075" tIns="46038" rIns="92075" bIns="46038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en-US" dirty="0" smtClean="0"/>
              <a:t>Generate </a:t>
            </a:r>
            <a:r>
              <a:rPr lang="en-US" altLang="en-US" dirty="0"/>
              <a:t>initial partitions for target objects and induce initial net-clusters from the original network </a:t>
            </a:r>
          </a:p>
          <a:p>
            <a:pPr>
              <a:spcAft>
                <a:spcPts val="600"/>
              </a:spcAft>
            </a:pPr>
            <a:r>
              <a:rPr lang="en-US" altLang="en-US" dirty="0" smtClean="0">
                <a:solidFill>
                  <a:srgbClr val="C00000"/>
                </a:solidFill>
              </a:rPr>
              <a:t>Repeat   				</a:t>
            </a:r>
            <a:r>
              <a:rPr lang="en-US" altLang="en-US" dirty="0" smtClean="0"/>
              <a:t>// An E-M Framework</a:t>
            </a:r>
            <a:endParaRPr lang="en-US" altLang="en-US" dirty="0"/>
          </a:p>
          <a:p>
            <a:pPr lvl="1">
              <a:spcAft>
                <a:spcPts val="600"/>
              </a:spcAft>
            </a:pPr>
            <a:r>
              <a:rPr lang="en-US" altLang="en-US" dirty="0"/>
              <a:t>Build ranking-based probabilistic generative model for each net-cluster 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Calculate the posterior probabilities for each target object </a:t>
            </a:r>
            <a:endParaRPr lang="en-US" altLang="en-US" dirty="0" smtClean="0"/>
          </a:p>
          <a:p>
            <a:pPr lvl="1">
              <a:spcAft>
                <a:spcPts val="600"/>
              </a:spcAft>
            </a:pPr>
            <a:r>
              <a:rPr lang="en-US" altLang="en-US" dirty="0" smtClean="0"/>
              <a:t>Adjust </a:t>
            </a:r>
            <a:r>
              <a:rPr lang="en-US" altLang="en-US" dirty="0"/>
              <a:t>their cluster assignment according to the new measure defined by the posterior probabilities to each cluster </a:t>
            </a:r>
          </a:p>
          <a:p>
            <a:pPr>
              <a:spcAft>
                <a:spcPts val="600"/>
              </a:spcAft>
            </a:pPr>
            <a:r>
              <a:rPr lang="en-US" altLang="en-US" dirty="0">
                <a:solidFill>
                  <a:srgbClr val="C00000"/>
                </a:solidFill>
              </a:rPr>
              <a:t>Until</a:t>
            </a:r>
            <a:r>
              <a:rPr lang="en-US" altLang="en-US" dirty="0"/>
              <a:t> the clusters do not change significantly </a:t>
            </a:r>
            <a:endParaRPr lang="en-US" altLang="en-US" i="1" dirty="0"/>
          </a:p>
          <a:p>
            <a:pPr>
              <a:spcAft>
                <a:spcPts val="600"/>
              </a:spcAft>
            </a:pPr>
            <a:r>
              <a:rPr lang="en-US" altLang="en-US" dirty="0"/>
              <a:t>Calculate the posterior probabilities for each attribute object in each net-cluster</a:t>
            </a:r>
          </a:p>
        </p:txBody>
      </p:sp>
    </p:spTree>
    <p:extLst>
      <p:ext uri="{BB962C8B-B14F-4D97-AF65-F5344CB8AC3E}">
        <p14:creationId xmlns:p14="http://schemas.microsoft.com/office/powerpoint/2010/main" val="13030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1284" y="134131"/>
            <a:ext cx="12901692" cy="738909"/>
          </a:xfrm>
        </p:spPr>
        <p:txBody>
          <a:bodyPr>
            <a:noAutofit/>
          </a:bodyPr>
          <a:lstStyle/>
          <a:p>
            <a:pPr defTabSz="1219110"/>
            <a:r>
              <a:rPr lang="en-US" dirty="0" err="1"/>
              <a:t>NetClus</a:t>
            </a:r>
            <a:r>
              <a:rPr lang="en-US" dirty="0"/>
              <a:t> on the DBLP Network</a:t>
            </a:r>
            <a:endParaRPr lang="en-US" sz="4000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522" y="1203520"/>
            <a:ext cx="10708080" cy="5225660"/>
          </a:xfrm>
        </p:spPr>
        <p:txBody>
          <a:bodyPr/>
          <a:lstStyle/>
          <a:p>
            <a:r>
              <a:rPr lang="en-US" altLang="en-US" sz="2400" dirty="0" err="1"/>
              <a:t>NetClus</a:t>
            </a:r>
            <a:r>
              <a:rPr lang="en-US" altLang="en-US" sz="2400" dirty="0"/>
              <a:t> initialization: G = (V, E, W), weight </a:t>
            </a:r>
            <a:r>
              <a:rPr lang="en-US" altLang="en-US" sz="2400" dirty="0" err="1"/>
              <a:t>w</a:t>
            </a:r>
            <a:r>
              <a:rPr lang="en-US" altLang="en-US" sz="2400" baseline="-25000" dirty="0" err="1"/>
              <a:t>xixj</a:t>
            </a:r>
            <a:r>
              <a:rPr lang="en-US" altLang="en-US" sz="2400" baseline="-25000" dirty="0"/>
              <a:t>  </a:t>
            </a:r>
            <a:r>
              <a:rPr lang="en-US" altLang="en-US" sz="2400" dirty="0"/>
              <a:t>linking x</a:t>
            </a:r>
            <a:r>
              <a:rPr lang="en-US" altLang="en-US" sz="2400" baseline="-25000" dirty="0"/>
              <a:t>i</a:t>
            </a:r>
            <a:r>
              <a:rPr lang="en-US" altLang="en-US" sz="2400" dirty="0"/>
              <a:t> and </a:t>
            </a:r>
            <a:r>
              <a:rPr lang="en-US" altLang="en-US" sz="2400" dirty="0" err="1"/>
              <a:t>x</a:t>
            </a:r>
            <a:r>
              <a:rPr lang="en-US" altLang="en-US" sz="2400" baseline="-25000" dirty="0" err="1"/>
              <a:t>j</a:t>
            </a:r>
            <a:r>
              <a:rPr lang="en-US" altLang="en-US" sz="2400" dirty="0"/>
              <a:t> </a:t>
            </a:r>
            <a:endParaRPr lang="en-US" altLang="en-US" sz="2400" baseline="-25000" dirty="0"/>
          </a:p>
          <a:p>
            <a:pPr lvl="1"/>
            <a:r>
              <a:rPr lang="en-US" altLang="en-US" sz="2400" dirty="0"/>
              <a:t>V = A U C U D U T, where D (paper), A (author), C (conf.), T(term</a:t>
            </a:r>
            <a:r>
              <a:rPr lang="en-US" altLang="en-US" sz="2400" dirty="0" smtClean="0"/>
              <a:t>)</a:t>
            </a:r>
          </a:p>
          <a:p>
            <a:pPr lvl="1"/>
            <a:endParaRPr lang="en-US" altLang="en-US" sz="2400" dirty="0"/>
          </a:p>
          <a:p>
            <a:pPr lvl="1"/>
            <a:endParaRPr lang="en-US" altLang="en-US" sz="2400" dirty="0" smtClean="0"/>
          </a:p>
          <a:p>
            <a:pPr lvl="1"/>
            <a:endParaRPr lang="en-US" altLang="en-US" sz="2400" dirty="0"/>
          </a:p>
          <a:p>
            <a:pPr lvl="1"/>
            <a:endParaRPr lang="en-US" altLang="en-US" sz="2400" dirty="0" smtClean="0"/>
          </a:p>
          <a:p>
            <a:r>
              <a:rPr lang="en-US" sz="2400" kern="0" dirty="0">
                <a:solidFill>
                  <a:srgbClr val="000000"/>
                </a:solidFill>
              </a:rPr>
              <a:t>Simple ranking: </a:t>
            </a:r>
            <a:endParaRPr lang="en-US" sz="2400" kern="0" dirty="0" smtClean="0">
              <a:solidFill>
                <a:srgbClr val="000000"/>
              </a:solidFill>
            </a:endParaRPr>
          </a:p>
          <a:p>
            <a:pPr defTabSz="914400">
              <a:defRPr/>
            </a:pPr>
            <a:endParaRPr lang="en-US" sz="2400" kern="0" dirty="0" smtClean="0">
              <a:solidFill>
                <a:srgbClr val="000000"/>
              </a:solidFill>
            </a:endParaRPr>
          </a:p>
          <a:p>
            <a:pPr defTabSz="914400">
              <a:defRPr/>
            </a:pPr>
            <a:r>
              <a:rPr lang="en-US" sz="2400" kern="0" dirty="0" smtClean="0">
                <a:solidFill>
                  <a:srgbClr val="000000"/>
                </a:solidFill>
              </a:rPr>
              <a:t>Authority </a:t>
            </a:r>
            <a:r>
              <a:rPr lang="en-US" sz="2400" kern="0" dirty="0">
                <a:solidFill>
                  <a:srgbClr val="000000"/>
                </a:solidFill>
              </a:rPr>
              <a:t>ranking for type Y based on type X, through the center type Z:</a:t>
            </a:r>
          </a:p>
          <a:p>
            <a:pPr defTabSz="914400">
              <a:defRPr/>
            </a:pPr>
            <a:endParaRPr lang="en-US" sz="2400" kern="0" dirty="0" smtClean="0">
              <a:solidFill>
                <a:srgbClr val="000000"/>
              </a:solidFill>
            </a:endParaRPr>
          </a:p>
          <a:p>
            <a:pPr defTabSz="914400">
              <a:defRPr/>
            </a:pPr>
            <a:r>
              <a:rPr lang="en-US" sz="2400" kern="0" dirty="0" smtClean="0">
                <a:solidFill>
                  <a:srgbClr val="000000"/>
                </a:solidFill>
              </a:rPr>
              <a:t>For </a:t>
            </a:r>
            <a:r>
              <a:rPr lang="en-US" sz="2400" kern="0" dirty="0">
                <a:solidFill>
                  <a:srgbClr val="000000"/>
                </a:solidFill>
              </a:rPr>
              <a:t>DBLP:</a:t>
            </a:r>
          </a:p>
          <a:p>
            <a:endParaRPr lang="en-US" sz="2400" kern="0" dirty="0">
              <a:solidFill>
                <a:srgbClr val="000000"/>
              </a:solidFill>
            </a:endParaRPr>
          </a:p>
          <a:p>
            <a:pPr lvl="1"/>
            <a:endParaRPr lang="en-US" altLang="en-US" sz="24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1" y="2057400"/>
            <a:ext cx="6562725" cy="175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845" y="3930535"/>
            <a:ext cx="50196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713" y="5331718"/>
            <a:ext cx="5207839" cy="380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714" y="5800032"/>
            <a:ext cx="6007938" cy="873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304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30306" y="134131"/>
            <a:ext cx="13124330" cy="738909"/>
          </a:xfrm>
        </p:spPr>
        <p:txBody>
          <a:bodyPr>
            <a:noAutofit/>
          </a:bodyPr>
          <a:lstStyle/>
          <a:p>
            <a:pPr defTabSz="1219110"/>
            <a:r>
              <a:rPr lang="en-US" dirty="0"/>
              <a:t>Multi-Typed Networks Lead to Better </a:t>
            </a:r>
            <a:r>
              <a:rPr lang="en-US" dirty="0" smtClean="0"/>
              <a:t>Results 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896" y="1221605"/>
            <a:ext cx="11077332" cy="5225660"/>
          </a:xfrm>
        </p:spPr>
        <p:txBody>
          <a:bodyPr/>
          <a:lstStyle/>
          <a:p>
            <a:pPr>
              <a:defRPr/>
            </a:pPr>
            <a:r>
              <a:rPr lang="en-US" sz="2400" dirty="0"/>
              <a:t>The network cluster for database area: Conferences, Authors, and Terms</a:t>
            </a:r>
          </a:p>
          <a:p>
            <a:pPr lvl="1">
              <a:defRPr/>
            </a:pPr>
            <a:r>
              <a:rPr lang="en-US" sz="2400" dirty="0" err="1" smtClean="0"/>
              <a:t>NetClus</a:t>
            </a:r>
            <a:r>
              <a:rPr lang="en-US" sz="2400" dirty="0" smtClean="0"/>
              <a:t> leads to better </a:t>
            </a:r>
            <a:r>
              <a:rPr lang="en-US" sz="2400" dirty="0"/>
              <a:t>clustering and ranking than </a:t>
            </a:r>
            <a:r>
              <a:rPr lang="en-US" sz="2400" dirty="0" err="1"/>
              <a:t>RankClus</a:t>
            </a:r>
            <a:endParaRPr lang="en-US" sz="2400" dirty="0"/>
          </a:p>
          <a:p>
            <a:pPr lvl="1">
              <a:defRPr/>
            </a:pPr>
            <a:endParaRPr lang="en-US" sz="2400" dirty="0"/>
          </a:p>
          <a:p>
            <a:pPr lvl="1">
              <a:defRPr/>
            </a:pPr>
            <a:endParaRPr lang="en-US" sz="2400" dirty="0"/>
          </a:p>
          <a:p>
            <a:pPr lvl="1">
              <a:defRPr/>
            </a:pPr>
            <a:endParaRPr lang="en-US" sz="2400" dirty="0"/>
          </a:p>
          <a:p>
            <a:pPr lvl="1">
              <a:defRPr/>
            </a:pPr>
            <a:endParaRPr lang="en-US" sz="2400" dirty="0"/>
          </a:p>
          <a:p>
            <a:pPr lvl="1">
              <a:defRPr/>
            </a:pPr>
            <a:endParaRPr lang="en-US" sz="2400" dirty="0"/>
          </a:p>
          <a:p>
            <a:pPr lvl="1">
              <a:defRPr/>
            </a:pPr>
            <a:endParaRPr lang="en-US" sz="2400" dirty="0" smtClean="0"/>
          </a:p>
          <a:p>
            <a:pPr lvl="1">
              <a:defRPr/>
            </a:pPr>
            <a:endParaRPr lang="en-US" sz="2400" dirty="0" smtClean="0"/>
          </a:p>
          <a:p>
            <a:pPr lvl="1">
              <a:defRPr/>
            </a:pPr>
            <a:endParaRPr lang="en-US" sz="2400" dirty="0"/>
          </a:p>
          <a:p>
            <a:pPr lvl="1">
              <a:defRPr/>
            </a:pPr>
            <a:r>
              <a:rPr lang="en-US" sz="2400" dirty="0" err="1" smtClean="0"/>
              <a:t>NetClus</a:t>
            </a:r>
            <a:r>
              <a:rPr lang="en-US" sz="2400" dirty="0" smtClean="0"/>
              <a:t> </a:t>
            </a:r>
            <a:r>
              <a:rPr lang="en-US" sz="2400" dirty="0"/>
              <a:t>vs. </a:t>
            </a:r>
            <a:r>
              <a:rPr lang="en-US" sz="2400" dirty="0" err="1"/>
              <a:t>RankClus</a:t>
            </a:r>
            <a:r>
              <a:rPr lang="en-US" sz="2400" dirty="0"/>
              <a:t>: 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16%</a:t>
            </a:r>
            <a:r>
              <a:rPr lang="en-US" sz="2400" dirty="0"/>
              <a:t> higher accuracy on conference clustering</a:t>
            </a:r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1121952" y="2215961"/>
            <a:ext cx="10636529" cy="2595189"/>
            <a:chOff x="-80702" y="4134531"/>
            <a:chExt cx="9253184" cy="182880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/>
            </a:blip>
            <a:srcRect/>
            <a:stretch>
              <a:fillRect/>
            </a:stretch>
          </p:blipFill>
          <p:spPr bwMode="auto">
            <a:xfrm>
              <a:off x="-80702" y="4134531"/>
              <a:ext cx="2728127" cy="18288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/>
            </a:blip>
            <a:srcRect/>
            <a:stretch>
              <a:fillRect/>
            </a:stretch>
          </p:blipFill>
          <p:spPr bwMode="auto">
            <a:xfrm>
              <a:off x="2717241" y="4158344"/>
              <a:ext cx="3557375" cy="178117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/>
            </a:blip>
            <a:srcRect/>
            <a:stretch>
              <a:fillRect/>
            </a:stretch>
          </p:blipFill>
          <p:spPr bwMode="auto">
            <a:xfrm>
              <a:off x="6344432" y="4158343"/>
              <a:ext cx="2828050" cy="178117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</p:grpSp>
    </p:spTree>
    <p:extLst>
      <p:ext uri="{BB962C8B-B14F-4D97-AF65-F5344CB8AC3E}">
        <p14:creationId xmlns:p14="http://schemas.microsoft.com/office/powerpoint/2010/main" val="341140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0474" y="221680"/>
            <a:ext cx="12488779" cy="738909"/>
          </a:xfrm>
        </p:spPr>
        <p:txBody>
          <a:bodyPr>
            <a:normAutofit/>
          </a:bodyPr>
          <a:lstStyle/>
          <a:p>
            <a:pPr defTabSz="1219110"/>
            <a:r>
              <a:rPr lang="en-US" altLang="zh-CN" dirty="0" smtClean="0">
                <a:ea typeface="SimSun" panose="02010600030101010101" pitchFamily="2" charset="-122"/>
              </a:rPr>
              <a:t>Outline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6039" y="1163524"/>
            <a:ext cx="10488163" cy="5579856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zh-CN" sz="2400" b="1" dirty="0">
                <a:ea typeface="SimSun" panose="02010600030101010101" pitchFamily="2" charset="-122"/>
              </a:rPr>
              <a:t>Motivation:</a:t>
            </a:r>
            <a:r>
              <a:rPr lang="en-US" altLang="zh-CN" sz="2400" dirty="0">
                <a:ea typeface="SimSun" panose="02010600030101010101" pitchFamily="2" charset="-122"/>
              </a:rPr>
              <a:t> Why Mining Information Networks?</a:t>
            </a:r>
          </a:p>
          <a:p>
            <a:pPr>
              <a:spcAft>
                <a:spcPts val="600"/>
              </a:spcAft>
            </a:pPr>
            <a:r>
              <a:rPr lang="en-US" altLang="zh-CN" sz="2400" b="1" dirty="0">
                <a:ea typeface="SimSun" panose="02010600030101010101" pitchFamily="2" charset="-122"/>
              </a:rPr>
              <a:t>Part I:</a:t>
            </a:r>
            <a:r>
              <a:rPr lang="en-US" altLang="zh-CN" sz="2400" dirty="0">
                <a:ea typeface="SimSun" panose="02010600030101010101" pitchFamily="2" charset="-122"/>
              </a:rPr>
              <a:t> </a:t>
            </a:r>
            <a:r>
              <a:rPr lang="en-US" altLang="zh-CN" sz="2400" dirty="0" smtClean="0">
                <a:ea typeface="SimSun" panose="02010600030101010101" pitchFamily="2" charset="-122"/>
              </a:rPr>
              <a:t>Clustering </a:t>
            </a:r>
            <a:r>
              <a:rPr lang="en-US" altLang="zh-CN" sz="2400" dirty="0">
                <a:ea typeface="SimSun" panose="02010600030101010101" pitchFamily="2" charset="-122"/>
              </a:rPr>
              <a:t>and Ranking in </a:t>
            </a:r>
            <a:r>
              <a:rPr lang="en-US" altLang="zh-CN" sz="2400" dirty="0" smtClean="0">
                <a:ea typeface="SimSun" panose="02010600030101010101" pitchFamily="2" charset="-122"/>
              </a:rPr>
              <a:t>Heterogeneous Information </a:t>
            </a:r>
            <a:r>
              <a:rPr lang="en-US" altLang="zh-CN" sz="2400" dirty="0">
                <a:ea typeface="SimSun" panose="02010600030101010101" pitchFamily="2" charset="-122"/>
              </a:rPr>
              <a:t>Networks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>
                <a:ea typeface="SimSun" panose="02010600030101010101" pitchFamily="2" charset="-122"/>
              </a:rPr>
              <a:t>Clustering and Ranking in Information Networks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>
                <a:ea typeface="SimSun" panose="02010600030101010101" pitchFamily="2" charset="-122"/>
              </a:rPr>
              <a:t>Similarity Search in Information Networks </a:t>
            </a:r>
            <a:endParaRPr lang="en-US" altLang="zh-CN" sz="2400" dirty="0" smtClean="0">
              <a:ea typeface="SimSun" panose="02010600030101010101" pitchFamily="2" charset="-122"/>
            </a:endParaRPr>
          </a:p>
          <a:p>
            <a:pPr lvl="1">
              <a:spcAft>
                <a:spcPts val="600"/>
              </a:spcAft>
            </a:pPr>
            <a:r>
              <a:rPr lang="en-US" altLang="zh-CN" sz="2400" dirty="0" smtClean="0">
                <a:ea typeface="SimSun" panose="02010600030101010101" pitchFamily="2" charset="-122"/>
              </a:rPr>
              <a:t>User-Guided </a:t>
            </a:r>
            <a:r>
              <a:rPr lang="en-US" altLang="zh-CN" sz="2400" dirty="0">
                <a:ea typeface="SimSun" panose="02010600030101010101" pitchFamily="2" charset="-122"/>
              </a:rPr>
              <a:t>Meta-Path based </a:t>
            </a:r>
            <a:r>
              <a:rPr lang="en-US" altLang="zh-CN" sz="2400" dirty="0" smtClean="0">
                <a:ea typeface="SimSun" panose="02010600030101010101" pitchFamily="2" charset="-122"/>
              </a:rPr>
              <a:t>Clustering </a:t>
            </a:r>
            <a:r>
              <a:rPr lang="en-US" altLang="zh-CN" sz="2400" dirty="0">
                <a:ea typeface="SimSun" panose="02010600030101010101" pitchFamily="2" charset="-122"/>
              </a:rPr>
              <a:t>in </a:t>
            </a:r>
            <a:r>
              <a:rPr lang="en-US" altLang="zh-CN" sz="2400" dirty="0" smtClean="0">
                <a:ea typeface="SimSun" panose="02010600030101010101" pitchFamily="2" charset="-122"/>
              </a:rPr>
              <a:t>Heterogeneous Networks</a:t>
            </a:r>
            <a:endParaRPr lang="en-US" altLang="zh-CN" sz="2400" dirty="0">
              <a:ea typeface="SimSun" panose="02010600030101010101" pitchFamily="2" charset="-122"/>
            </a:endParaRPr>
          </a:p>
          <a:p>
            <a:pPr>
              <a:spcAft>
                <a:spcPts val="600"/>
              </a:spcAft>
            </a:pPr>
            <a:r>
              <a:rPr lang="en-US" altLang="zh-CN" sz="2400" b="1" dirty="0" smtClean="0">
                <a:ea typeface="SimSun" panose="02010600030101010101" pitchFamily="2" charset="-122"/>
              </a:rPr>
              <a:t>Part </a:t>
            </a:r>
            <a:r>
              <a:rPr lang="en-US" altLang="zh-CN" sz="2400" b="1" dirty="0">
                <a:ea typeface="SimSun" panose="02010600030101010101" pitchFamily="2" charset="-122"/>
              </a:rPr>
              <a:t>II: </a:t>
            </a:r>
            <a:r>
              <a:rPr lang="en-US" altLang="zh-CN" sz="2400" dirty="0" smtClean="0">
                <a:ea typeface="SimSun" panose="02010600030101010101" pitchFamily="2" charset="-122"/>
              </a:rPr>
              <a:t>Classification and Prediction in </a:t>
            </a:r>
            <a:r>
              <a:rPr lang="en-US" altLang="zh-CN" sz="2400" dirty="0">
                <a:ea typeface="SimSun" panose="02010600030101010101" pitchFamily="2" charset="-122"/>
              </a:rPr>
              <a:t>Heterogeneous</a:t>
            </a:r>
            <a:r>
              <a:rPr lang="en-US" altLang="zh-CN" sz="2400" dirty="0" smtClean="0">
                <a:ea typeface="SimSun" panose="02010600030101010101" pitchFamily="2" charset="-122"/>
              </a:rPr>
              <a:t>  Information </a:t>
            </a:r>
            <a:r>
              <a:rPr lang="en-US" altLang="zh-CN" sz="2400" dirty="0">
                <a:ea typeface="SimSun" panose="02010600030101010101" pitchFamily="2" charset="-122"/>
              </a:rPr>
              <a:t>Networks</a:t>
            </a:r>
            <a:r>
              <a:rPr lang="en-US" altLang="zh-CN" sz="2400" b="1" dirty="0">
                <a:ea typeface="SimSun" panose="02010600030101010101" pitchFamily="2" charset="-122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>
                <a:ea typeface="SimSun" panose="02010600030101010101" pitchFamily="2" charset="-122"/>
              </a:rPr>
              <a:t>Classification of Information Networks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 smtClean="0">
                <a:ea typeface="SimSun" panose="02010600030101010101" pitchFamily="2" charset="-122"/>
              </a:rPr>
              <a:t>Relationship </a:t>
            </a:r>
            <a:r>
              <a:rPr lang="en-US" altLang="zh-CN" sz="2400" dirty="0">
                <a:ea typeface="SimSun" panose="02010600030101010101" pitchFamily="2" charset="-122"/>
              </a:rPr>
              <a:t>Prediction in Information Networks</a:t>
            </a:r>
            <a:r>
              <a:rPr lang="en-US" altLang="zh-CN" sz="2400" b="1" dirty="0">
                <a:ea typeface="SimSun" panose="02010600030101010101" pitchFamily="2" charset="-122"/>
              </a:rPr>
              <a:t> </a:t>
            </a:r>
            <a:endParaRPr lang="en-US" altLang="zh-CN" sz="2400" b="1" dirty="0" smtClean="0">
              <a:ea typeface="SimSun" panose="02010600030101010101" pitchFamily="2" charset="-122"/>
            </a:endParaRPr>
          </a:p>
          <a:p>
            <a:pPr lvl="1">
              <a:spcAft>
                <a:spcPts val="600"/>
              </a:spcAft>
            </a:pPr>
            <a:r>
              <a:rPr lang="en-US" altLang="zh-CN" sz="2400" dirty="0" smtClean="0">
                <a:ea typeface="SimSun" panose="02010600030101010101" pitchFamily="2" charset="-122"/>
              </a:rPr>
              <a:t>Recommendation with Heterogeneous Information Networks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 err="1" smtClean="0">
                <a:ea typeface="SimSun" panose="02010600030101010101" pitchFamily="2" charset="-122"/>
              </a:rPr>
              <a:t>ClusCite</a:t>
            </a:r>
            <a:r>
              <a:rPr lang="en-US" altLang="zh-CN" sz="2400" dirty="0" smtClean="0">
                <a:ea typeface="SimSun" panose="02010600030101010101" pitchFamily="2" charset="-122"/>
              </a:rPr>
              <a:t>: Citation recommendation in heterogeneous networks</a:t>
            </a:r>
          </a:p>
          <a:p>
            <a:pPr>
              <a:spcAft>
                <a:spcPts val="600"/>
              </a:spcAft>
            </a:pPr>
            <a:r>
              <a:rPr lang="en-US" altLang="zh-CN" sz="2400" dirty="0" smtClean="0">
                <a:ea typeface="SimSun" panose="02010600030101010101" pitchFamily="2" charset="-122"/>
              </a:rPr>
              <a:t>Summary</a:t>
            </a:r>
            <a:endParaRPr lang="en-US" altLang="zh-CN" sz="2400" dirty="0">
              <a:ea typeface="SimSun" panose="02010600030101010101" pitchFamily="2" charset="-122"/>
            </a:endParaRPr>
          </a:p>
          <a:p>
            <a:pPr lvl="1">
              <a:spcAft>
                <a:spcPts val="600"/>
              </a:spcAft>
            </a:pPr>
            <a:endParaRPr lang="en-US" altLang="zh-CN" sz="2400" b="1" dirty="0" smtClean="0">
              <a:ea typeface="SimSun" panose="02010600030101010101" pitchFamily="2" charset="-122"/>
            </a:endParaRPr>
          </a:p>
          <a:p>
            <a:pPr lvl="1">
              <a:spcAft>
                <a:spcPts val="600"/>
              </a:spcAft>
            </a:pPr>
            <a:endParaRPr lang="en-US" altLang="zh-CN" sz="2400" b="1" dirty="0" smtClean="0">
              <a:ea typeface="SimSun" panose="02010600030101010101" pitchFamily="2" charset="-122"/>
            </a:endParaRPr>
          </a:p>
        </p:txBody>
      </p:sp>
      <p:sp>
        <p:nvSpPr>
          <p:cNvPr id="4" name="AutoShape 8"/>
          <p:cNvSpPr>
            <a:spLocks noChangeArrowheads="1"/>
          </p:cNvSpPr>
          <p:nvPr/>
        </p:nvSpPr>
        <p:spPr bwMode="auto">
          <a:xfrm rot="9129169">
            <a:off x="7340393" y="916462"/>
            <a:ext cx="381000" cy="3810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89488" y="1163547"/>
            <a:ext cx="4969443" cy="563639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30000"/>
              </a:spcBef>
            </a:pPr>
            <a:endParaRPr lang="en-US" altLang="zh-CN" sz="2400" dirty="0" smtClean="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089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1284" y="134131"/>
            <a:ext cx="12901692" cy="738909"/>
          </a:xfrm>
        </p:spPr>
        <p:txBody>
          <a:bodyPr>
            <a:noAutofit/>
          </a:bodyPr>
          <a:lstStyle/>
          <a:p>
            <a:pPr defTabSz="1219110"/>
            <a:r>
              <a:rPr lang="en-US" altLang="zh-CN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NetClus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: Distinguishing Conferences</a:t>
            </a:r>
            <a:endParaRPr lang="en-US" sz="4000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8931" y="1167817"/>
            <a:ext cx="8545189" cy="5636395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zh-CN" sz="1800" dirty="0" smtClean="0">
                <a:ea typeface="SimSun" panose="02010600030101010101" pitchFamily="2" charset="-122"/>
              </a:rPr>
              <a:t>AAAI 0.0022667 </a:t>
            </a:r>
            <a:r>
              <a:rPr lang="en-US" altLang="zh-CN" sz="1800" dirty="0">
                <a:ea typeface="SimSun" panose="02010600030101010101" pitchFamily="2" charset="-122"/>
              </a:rPr>
              <a:t>0.00899168 </a:t>
            </a:r>
            <a:r>
              <a:rPr lang="en-US" altLang="zh-CN" sz="1800" dirty="0">
                <a:solidFill>
                  <a:srgbClr val="FF0000"/>
                </a:solidFill>
                <a:ea typeface="SimSun" panose="02010600030101010101" pitchFamily="2" charset="-122"/>
              </a:rPr>
              <a:t>0.934024</a:t>
            </a:r>
            <a:r>
              <a:rPr lang="en-US" altLang="zh-CN" sz="1800" dirty="0">
                <a:ea typeface="SimSun" panose="02010600030101010101" pitchFamily="2" charset="-122"/>
              </a:rPr>
              <a:t> 0.0300042 0.0247133 </a:t>
            </a:r>
          </a:p>
          <a:p>
            <a:pPr>
              <a:lnSpc>
                <a:spcPct val="70000"/>
              </a:lnSpc>
            </a:pPr>
            <a:r>
              <a:rPr lang="en-US" altLang="zh-CN" sz="1800" dirty="0">
                <a:ea typeface="SimSun" panose="02010600030101010101" pitchFamily="2" charset="-122"/>
              </a:rPr>
              <a:t>CIKM 0.150053 0.310172 0.00723807 0.444524 0.0880127 </a:t>
            </a:r>
          </a:p>
          <a:p>
            <a:pPr>
              <a:lnSpc>
                <a:spcPct val="70000"/>
              </a:lnSpc>
            </a:pPr>
            <a:r>
              <a:rPr lang="en-US" altLang="zh-CN" sz="1800" dirty="0">
                <a:ea typeface="SimSun" panose="02010600030101010101" pitchFamily="2" charset="-122"/>
              </a:rPr>
              <a:t>CVPR 0.000163812 0.00763072 </a:t>
            </a:r>
            <a:r>
              <a:rPr lang="en-US" altLang="zh-CN" sz="1800" dirty="0">
                <a:solidFill>
                  <a:srgbClr val="FF0000"/>
                </a:solidFill>
                <a:ea typeface="SimSun" panose="02010600030101010101" pitchFamily="2" charset="-122"/>
              </a:rPr>
              <a:t>0.931496</a:t>
            </a:r>
            <a:r>
              <a:rPr lang="en-US" altLang="zh-CN" sz="1800" dirty="0">
                <a:ea typeface="SimSun" panose="02010600030101010101" pitchFamily="2" charset="-122"/>
              </a:rPr>
              <a:t> 0.0281342 0.032575 </a:t>
            </a:r>
          </a:p>
          <a:p>
            <a:pPr>
              <a:lnSpc>
                <a:spcPct val="70000"/>
              </a:lnSpc>
            </a:pPr>
            <a:r>
              <a:rPr lang="en-US" altLang="zh-CN" sz="1800" dirty="0">
                <a:ea typeface="SimSun" panose="02010600030101010101" pitchFamily="2" charset="-122"/>
              </a:rPr>
              <a:t>ECIR 3.47023e-05 0.00712695 0.00657402 </a:t>
            </a:r>
            <a:r>
              <a:rPr lang="en-US" altLang="zh-CN" sz="1800" dirty="0">
                <a:solidFill>
                  <a:srgbClr val="FF0000"/>
                </a:solidFill>
                <a:ea typeface="SimSun" panose="02010600030101010101" pitchFamily="2" charset="-122"/>
              </a:rPr>
              <a:t>0.978391</a:t>
            </a:r>
            <a:r>
              <a:rPr lang="en-US" altLang="zh-CN" sz="1800" dirty="0">
                <a:ea typeface="SimSun" panose="02010600030101010101" pitchFamily="2" charset="-122"/>
              </a:rPr>
              <a:t> 0.00787288 </a:t>
            </a:r>
          </a:p>
          <a:p>
            <a:pPr>
              <a:lnSpc>
                <a:spcPct val="70000"/>
              </a:lnSpc>
            </a:pPr>
            <a:r>
              <a:rPr lang="en-US" altLang="zh-CN" sz="1800" dirty="0">
                <a:ea typeface="SimSun" panose="02010600030101010101" pitchFamily="2" charset="-122"/>
              </a:rPr>
              <a:t>ECML 0.00077477 0.110922 </a:t>
            </a:r>
            <a:r>
              <a:rPr lang="en-US" altLang="zh-CN" sz="1800" dirty="0">
                <a:solidFill>
                  <a:srgbClr val="FF0000"/>
                </a:solidFill>
                <a:ea typeface="SimSun" panose="02010600030101010101" pitchFamily="2" charset="-122"/>
              </a:rPr>
              <a:t>0.814362</a:t>
            </a:r>
            <a:r>
              <a:rPr lang="en-US" altLang="zh-CN" sz="1800" dirty="0">
                <a:ea typeface="SimSun" panose="02010600030101010101" pitchFamily="2" charset="-122"/>
              </a:rPr>
              <a:t> 0.0579426 0.015999 </a:t>
            </a:r>
          </a:p>
          <a:p>
            <a:pPr>
              <a:lnSpc>
                <a:spcPct val="70000"/>
              </a:lnSpc>
            </a:pPr>
            <a:r>
              <a:rPr lang="en-US" altLang="zh-CN" sz="1800" dirty="0">
                <a:ea typeface="SimSun" panose="02010600030101010101" pitchFamily="2" charset="-122"/>
              </a:rPr>
              <a:t>EDBT </a:t>
            </a:r>
            <a:r>
              <a:rPr lang="en-US" altLang="zh-CN" sz="1800" dirty="0">
                <a:solidFill>
                  <a:srgbClr val="FF0000"/>
                </a:solidFill>
                <a:ea typeface="SimSun" panose="02010600030101010101" pitchFamily="2" charset="-122"/>
              </a:rPr>
              <a:t>0.573362</a:t>
            </a:r>
            <a:r>
              <a:rPr lang="en-US" altLang="zh-CN" sz="1800" dirty="0">
                <a:ea typeface="SimSun" panose="02010600030101010101" pitchFamily="2" charset="-122"/>
              </a:rPr>
              <a:t> 0.316033 0.00101442 0.0245591 0.0850319 </a:t>
            </a:r>
          </a:p>
          <a:p>
            <a:pPr>
              <a:lnSpc>
                <a:spcPct val="70000"/>
              </a:lnSpc>
            </a:pPr>
            <a:r>
              <a:rPr lang="en-US" altLang="zh-CN" sz="1800" dirty="0">
                <a:ea typeface="SimSun" panose="02010600030101010101" pitchFamily="2" charset="-122"/>
              </a:rPr>
              <a:t>ICDE </a:t>
            </a:r>
            <a:r>
              <a:rPr lang="en-US" altLang="zh-CN" sz="1800" dirty="0">
                <a:solidFill>
                  <a:srgbClr val="FF0000"/>
                </a:solidFill>
                <a:ea typeface="SimSun" panose="02010600030101010101" pitchFamily="2" charset="-122"/>
              </a:rPr>
              <a:t>0.529522</a:t>
            </a:r>
            <a:r>
              <a:rPr lang="en-US" altLang="zh-CN" sz="1800" dirty="0">
                <a:ea typeface="SimSun" panose="02010600030101010101" pitchFamily="2" charset="-122"/>
              </a:rPr>
              <a:t> 0.376542 0.00239152 0.0151113 0.0764334 </a:t>
            </a:r>
          </a:p>
          <a:p>
            <a:pPr>
              <a:lnSpc>
                <a:spcPct val="70000"/>
              </a:lnSpc>
            </a:pPr>
            <a:r>
              <a:rPr lang="en-US" altLang="zh-CN" sz="1800" dirty="0">
                <a:ea typeface="SimSun" panose="02010600030101010101" pitchFamily="2" charset="-122"/>
              </a:rPr>
              <a:t>ICDM 0.000455028 </a:t>
            </a:r>
            <a:r>
              <a:rPr lang="en-US" altLang="zh-CN" sz="1800" dirty="0">
                <a:solidFill>
                  <a:srgbClr val="FF0000"/>
                </a:solidFill>
                <a:ea typeface="SimSun" panose="02010600030101010101" pitchFamily="2" charset="-122"/>
              </a:rPr>
              <a:t>0.778452</a:t>
            </a:r>
            <a:r>
              <a:rPr lang="en-US" altLang="zh-CN" sz="1800" dirty="0">
                <a:ea typeface="SimSun" panose="02010600030101010101" pitchFamily="2" charset="-122"/>
              </a:rPr>
              <a:t> 0.0566457 0.113184 0.0512633 </a:t>
            </a:r>
          </a:p>
          <a:p>
            <a:pPr>
              <a:lnSpc>
                <a:spcPct val="70000"/>
              </a:lnSpc>
            </a:pPr>
            <a:r>
              <a:rPr lang="en-US" altLang="zh-CN" sz="1800" dirty="0">
                <a:ea typeface="SimSun" panose="02010600030101010101" pitchFamily="2" charset="-122"/>
              </a:rPr>
              <a:t>ICML 0.000309624 0.050078 </a:t>
            </a:r>
            <a:r>
              <a:rPr lang="en-US" altLang="zh-CN" sz="1800" dirty="0">
                <a:solidFill>
                  <a:srgbClr val="FF0000"/>
                </a:solidFill>
                <a:ea typeface="SimSun" panose="02010600030101010101" pitchFamily="2" charset="-122"/>
              </a:rPr>
              <a:t>0.878757</a:t>
            </a:r>
            <a:r>
              <a:rPr lang="en-US" altLang="zh-CN" sz="1800" dirty="0">
                <a:ea typeface="SimSun" panose="02010600030101010101" pitchFamily="2" charset="-122"/>
              </a:rPr>
              <a:t> 0.0622335 0.00862134 </a:t>
            </a:r>
          </a:p>
          <a:p>
            <a:pPr>
              <a:lnSpc>
                <a:spcPct val="70000"/>
              </a:lnSpc>
            </a:pPr>
            <a:r>
              <a:rPr lang="en-US" altLang="zh-CN" sz="1800" dirty="0">
                <a:ea typeface="SimSun" panose="02010600030101010101" pitchFamily="2" charset="-122"/>
              </a:rPr>
              <a:t>IJCAI 0.00329816 0.0046758 </a:t>
            </a:r>
            <a:r>
              <a:rPr lang="en-US" altLang="zh-CN" sz="1800" dirty="0">
                <a:solidFill>
                  <a:srgbClr val="FF0000"/>
                </a:solidFill>
                <a:ea typeface="SimSun" panose="02010600030101010101" pitchFamily="2" charset="-122"/>
              </a:rPr>
              <a:t>0.94288</a:t>
            </a:r>
            <a:r>
              <a:rPr lang="en-US" altLang="zh-CN" sz="1800" dirty="0">
                <a:ea typeface="SimSun" panose="02010600030101010101" pitchFamily="2" charset="-122"/>
              </a:rPr>
              <a:t> 0.0303745 0.0187718 </a:t>
            </a:r>
          </a:p>
          <a:p>
            <a:pPr>
              <a:lnSpc>
                <a:spcPct val="70000"/>
              </a:lnSpc>
            </a:pPr>
            <a:r>
              <a:rPr lang="en-US" altLang="zh-CN" sz="1800" dirty="0">
                <a:ea typeface="SimSun" panose="02010600030101010101" pitchFamily="2" charset="-122"/>
              </a:rPr>
              <a:t>KDD 0.00574223 </a:t>
            </a:r>
            <a:r>
              <a:rPr lang="en-US" altLang="zh-CN" sz="1800" dirty="0">
                <a:solidFill>
                  <a:srgbClr val="FF0000"/>
                </a:solidFill>
                <a:ea typeface="SimSun" panose="02010600030101010101" pitchFamily="2" charset="-122"/>
              </a:rPr>
              <a:t>0.797633</a:t>
            </a:r>
            <a:r>
              <a:rPr lang="en-US" altLang="zh-CN" sz="1800" dirty="0">
                <a:ea typeface="SimSun" panose="02010600030101010101" pitchFamily="2" charset="-122"/>
              </a:rPr>
              <a:t> 0.0617351 0.067681 0.0672086 </a:t>
            </a:r>
          </a:p>
          <a:p>
            <a:pPr>
              <a:lnSpc>
                <a:spcPct val="70000"/>
              </a:lnSpc>
            </a:pPr>
            <a:r>
              <a:rPr lang="en-US" altLang="zh-CN" sz="1800" dirty="0">
                <a:ea typeface="SimSun" panose="02010600030101010101" pitchFamily="2" charset="-122"/>
              </a:rPr>
              <a:t>PAKDD 0.00111246 </a:t>
            </a:r>
            <a:r>
              <a:rPr lang="en-US" altLang="zh-CN" sz="1800" dirty="0">
                <a:solidFill>
                  <a:srgbClr val="FF0000"/>
                </a:solidFill>
                <a:ea typeface="SimSun" panose="02010600030101010101" pitchFamily="2" charset="-122"/>
              </a:rPr>
              <a:t>0.813473</a:t>
            </a:r>
            <a:r>
              <a:rPr lang="en-US" altLang="zh-CN" sz="1800" dirty="0">
                <a:ea typeface="SimSun" panose="02010600030101010101" pitchFamily="2" charset="-122"/>
              </a:rPr>
              <a:t> 0.0403105 0.0574755 0.0876289 </a:t>
            </a:r>
          </a:p>
          <a:p>
            <a:pPr>
              <a:lnSpc>
                <a:spcPct val="70000"/>
              </a:lnSpc>
            </a:pPr>
            <a:r>
              <a:rPr lang="en-US" altLang="zh-CN" sz="1800" dirty="0">
                <a:ea typeface="SimSun" panose="02010600030101010101" pitchFamily="2" charset="-122"/>
              </a:rPr>
              <a:t>PKDD 5.39434e-05 </a:t>
            </a:r>
            <a:r>
              <a:rPr lang="en-US" altLang="zh-CN" sz="1800" dirty="0">
                <a:solidFill>
                  <a:srgbClr val="FF0000"/>
                </a:solidFill>
                <a:ea typeface="SimSun" panose="02010600030101010101" pitchFamily="2" charset="-122"/>
              </a:rPr>
              <a:t>0.760374</a:t>
            </a:r>
            <a:r>
              <a:rPr lang="en-US" altLang="zh-CN" sz="1800" dirty="0">
                <a:ea typeface="SimSun" panose="02010600030101010101" pitchFamily="2" charset="-122"/>
              </a:rPr>
              <a:t> 0.119608 0.052926 0.0670379 </a:t>
            </a:r>
          </a:p>
          <a:p>
            <a:pPr>
              <a:lnSpc>
                <a:spcPct val="70000"/>
              </a:lnSpc>
            </a:pPr>
            <a:r>
              <a:rPr lang="en-US" altLang="zh-CN" sz="1800" dirty="0">
                <a:ea typeface="SimSun" panose="02010600030101010101" pitchFamily="2" charset="-122"/>
              </a:rPr>
              <a:t>PODS </a:t>
            </a:r>
            <a:r>
              <a:rPr lang="en-US" altLang="zh-CN" sz="1800" dirty="0">
                <a:solidFill>
                  <a:srgbClr val="FF0000"/>
                </a:solidFill>
                <a:ea typeface="SimSun" panose="02010600030101010101" pitchFamily="2" charset="-122"/>
              </a:rPr>
              <a:t>0.78935</a:t>
            </a:r>
            <a:r>
              <a:rPr lang="en-US" altLang="zh-CN" sz="1800" dirty="0">
                <a:ea typeface="SimSun" panose="02010600030101010101" pitchFamily="2" charset="-122"/>
              </a:rPr>
              <a:t> 0.113751 0.013939 0.00277417 0.0801858 </a:t>
            </a:r>
          </a:p>
          <a:p>
            <a:pPr>
              <a:lnSpc>
                <a:spcPct val="70000"/>
              </a:lnSpc>
            </a:pPr>
            <a:r>
              <a:rPr lang="en-US" altLang="zh-CN" sz="1800" dirty="0">
                <a:ea typeface="SimSun" panose="02010600030101010101" pitchFamily="2" charset="-122"/>
              </a:rPr>
              <a:t>SDM 0.000172953 </a:t>
            </a:r>
            <a:r>
              <a:rPr lang="en-US" altLang="zh-CN" sz="1800" dirty="0">
                <a:solidFill>
                  <a:srgbClr val="FF0000"/>
                </a:solidFill>
                <a:ea typeface="SimSun" panose="02010600030101010101" pitchFamily="2" charset="-122"/>
              </a:rPr>
              <a:t>0.841087</a:t>
            </a:r>
            <a:r>
              <a:rPr lang="en-US" altLang="zh-CN" sz="1800" dirty="0">
                <a:ea typeface="SimSun" panose="02010600030101010101" pitchFamily="2" charset="-122"/>
              </a:rPr>
              <a:t> 0.058316 0.0527081 0.0477156 </a:t>
            </a:r>
          </a:p>
          <a:p>
            <a:pPr>
              <a:lnSpc>
                <a:spcPct val="70000"/>
              </a:lnSpc>
            </a:pPr>
            <a:r>
              <a:rPr lang="en-US" altLang="zh-CN" sz="1800" dirty="0">
                <a:ea typeface="SimSun" panose="02010600030101010101" pitchFamily="2" charset="-122"/>
              </a:rPr>
              <a:t>SIGIR 0.00600399 0.00280013 0.00275237 </a:t>
            </a:r>
            <a:r>
              <a:rPr lang="en-US" altLang="zh-CN" sz="1800" dirty="0">
                <a:solidFill>
                  <a:srgbClr val="FF0000"/>
                </a:solidFill>
                <a:ea typeface="SimSun" panose="02010600030101010101" pitchFamily="2" charset="-122"/>
              </a:rPr>
              <a:t>0.977783</a:t>
            </a:r>
            <a:r>
              <a:rPr lang="en-US" altLang="zh-CN" sz="1800" dirty="0">
                <a:ea typeface="SimSun" panose="02010600030101010101" pitchFamily="2" charset="-122"/>
              </a:rPr>
              <a:t> 0.0106604 </a:t>
            </a:r>
          </a:p>
          <a:p>
            <a:pPr>
              <a:lnSpc>
                <a:spcPct val="70000"/>
              </a:lnSpc>
            </a:pPr>
            <a:r>
              <a:rPr lang="en-US" altLang="zh-CN" sz="1800" dirty="0">
                <a:ea typeface="SimSun" panose="02010600030101010101" pitchFamily="2" charset="-122"/>
              </a:rPr>
              <a:t>SIGMOD </a:t>
            </a:r>
            <a:r>
              <a:rPr lang="en-US" altLang="zh-CN" sz="1800" dirty="0">
                <a:solidFill>
                  <a:srgbClr val="FF0000"/>
                </a:solidFill>
                <a:ea typeface="SimSun" panose="02010600030101010101" pitchFamily="2" charset="-122"/>
              </a:rPr>
              <a:t>0.689348</a:t>
            </a:r>
            <a:r>
              <a:rPr lang="en-US" altLang="zh-CN" sz="1800" dirty="0">
                <a:ea typeface="SimSun" panose="02010600030101010101" pitchFamily="2" charset="-122"/>
              </a:rPr>
              <a:t> 0.223122 0.0017703 0.00825455 0.0775055 </a:t>
            </a:r>
          </a:p>
          <a:p>
            <a:pPr>
              <a:lnSpc>
                <a:spcPct val="70000"/>
              </a:lnSpc>
            </a:pPr>
            <a:r>
              <a:rPr lang="en-US" altLang="zh-CN" sz="1800" dirty="0">
                <a:ea typeface="SimSun" panose="02010600030101010101" pitchFamily="2" charset="-122"/>
              </a:rPr>
              <a:t>VLDB </a:t>
            </a:r>
            <a:r>
              <a:rPr lang="en-US" altLang="zh-CN" sz="1800" dirty="0">
                <a:solidFill>
                  <a:srgbClr val="FF0000"/>
                </a:solidFill>
                <a:ea typeface="SimSun" panose="02010600030101010101" pitchFamily="2" charset="-122"/>
              </a:rPr>
              <a:t>0.701899</a:t>
            </a:r>
            <a:r>
              <a:rPr lang="en-US" altLang="zh-CN" sz="1800" dirty="0">
                <a:ea typeface="SimSun" panose="02010600030101010101" pitchFamily="2" charset="-122"/>
              </a:rPr>
              <a:t> 0.207428 0.00100012 0.0116966 0.0779764 </a:t>
            </a:r>
          </a:p>
          <a:p>
            <a:pPr>
              <a:lnSpc>
                <a:spcPct val="70000"/>
              </a:lnSpc>
            </a:pPr>
            <a:r>
              <a:rPr lang="en-US" altLang="zh-CN" sz="1800" dirty="0">
                <a:ea typeface="SimSun" panose="02010600030101010101" pitchFamily="2" charset="-122"/>
              </a:rPr>
              <a:t>WSDM 0.00751654 0.269259 0.0260291 </a:t>
            </a:r>
            <a:r>
              <a:rPr lang="en-US" altLang="zh-CN" sz="1800" dirty="0">
                <a:solidFill>
                  <a:srgbClr val="FF0000"/>
                </a:solidFill>
                <a:ea typeface="SimSun" panose="02010600030101010101" pitchFamily="2" charset="-122"/>
              </a:rPr>
              <a:t>0.683646</a:t>
            </a:r>
            <a:r>
              <a:rPr lang="en-US" altLang="zh-CN" sz="1800" dirty="0">
                <a:ea typeface="SimSun" panose="02010600030101010101" pitchFamily="2" charset="-122"/>
              </a:rPr>
              <a:t> 0.0135497 </a:t>
            </a:r>
          </a:p>
          <a:p>
            <a:pPr>
              <a:lnSpc>
                <a:spcPct val="70000"/>
              </a:lnSpc>
            </a:pPr>
            <a:r>
              <a:rPr lang="en-US" altLang="zh-CN" sz="1800" dirty="0">
                <a:ea typeface="SimSun" panose="02010600030101010101" pitchFamily="2" charset="-122"/>
              </a:rPr>
              <a:t>WWW 0.0771186 0.270635 0.029307</a:t>
            </a:r>
            <a:r>
              <a:rPr lang="en-US" altLang="zh-CN" sz="1800" dirty="0">
                <a:solidFill>
                  <a:srgbClr val="FF0000"/>
                </a:solidFill>
                <a:ea typeface="SimSun" panose="02010600030101010101" pitchFamily="2" charset="-122"/>
              </a:rPr>
              <a:t> 0.451857</a:t>
            </a:r>
            <a:r>
              <a:rPr lang="en-US" altLang="zh-CN" sz="1800" dirty="0">
                <a:ea typeface="SimSun" panose="02010600030101010101" pitchFamily="2" charset="-122"/>
              </a:rPr>
              <a:t> 0.171082 </a:t>
            </a:r>
            <a:endParaRPr lang="zh-CN" altLang="en-US" sz="1800" dirty="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627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-141199" y="233366"/>
            <a:ext cx="12437471" cy="609600"/>
          </a:xfrm>
        </p:spPr>
        <p:txBody>
          <a:bodyPr vert="horz" lIns="92075" tIns="46038" rIns="92075" bIns="46038" rtlCol="0" anchor="ctr">
            <a:noAutofit/>
          </a:bodyPr>
          <a:lstStyle/>
          <a:p>
            <a:r>
              <a:rPr lang="en-US" altLang="zh-CN" sz="3600" b="1" dirty="0" err="1" smtClean="0">
                <a:ea typeface="SimSun" pitchFamily="2" charset="-122"/>
              </a:rPr>
              <a:t>NetClus</a:t>
            </a:r>
            <a:r>
              <a:rPr lang="en-US" altLang="zh-CN" sz="3600" b="1" dirty="0" smtClean="0">
                <a:ea typeface="SimSun" pitchFamily="2" charset="-122"/>
              </a:rPr>
              <a:t>: Experiment on DBLP: </a:t>
            </a:r>
            <a:r>
              <a:rPr lang="en-US" altLang="zh-CN" sz="3600" b="1" dirty="0">
                <a:ea typeface="SimSun" panose="02010600030101010101" pitchFamily="2" charset="-122"/>
              </a:rPr>
              <a:t>Database System Cluster</a:t>
            </a:r>
            <a:endParaRPr lang="en-US" altLang="zh-CN" sz="3200" b="1" dirty="0">
              <a:ea typeface="SimSun" panose="02010600030101010101" pitchFamily="2" charset="-122"/>
            </a:endParaRPr>
          </a:p>
        </p:txBody>
      </p:sp>
      <p:sp>
        <p:nvSpPr>
          <p:cNvPr id="1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434784" y="2924911"/>
            <a:ext cx="4306432" cy="3494205"/>
          </a:xfrm>
          <a:solidFill>
            <a:srgbClr val="F0CDBC"/>
          </a:solidFill>
        </p:spPr>
        <p:txBody>
          <a:bodyPr vert="horz" lIns="92075" tIns="46038" rIns="92075" bIns="46038" rtlCol="0">
            <a:noAutofit/>
          </a:bodyPr>
          <a:lstStyle/>
          <a:p>
            <a:r>
              <a:rPr lang="en-US" altLang="en-US" dirty="0" err="1"/>
              <a:t>NetClus</a:t>
            </a:r>
            <a:r>
              <a:rPr lang="en-US" altLang="en-US" dirty="0"/>
              <a:t> </a:t>
            </a:r>
            <a:r>
              <a:rPr lang="en-US" altLang="en-US" dirty="0" smtClean="0"/>
              <a:t>generates high quality clusters for all of the three participating types in the DBLP network</a:t>
            </a:r>
            <a:endParaRPr lang="en-US" altLang="en-US" baseline="-25000" dirty="0"/>
          </a:p>
          <a:p>
            <a:pPr lvl="1"/>
            <a:r>
              <a:rPr lang="en-US" kern="0" dirty="0" smtClean="0">
                <a:solidFill>
                  <a:srgbClr val="000000"/>
                </a:solidFill>
              </a:rPr>
              <a:t>Quality can be easily judged by our commonsense knowledge</a:t>
            </a:r>
          </a:p>
          <a:p>
            <a:pPr defTabSz="914400">
              <a:defRPr/>
            </a:pPr>
            <a:r>
              <a:rPr lang="en-US" kern="0" dirty="0" smtClean="0">
                <a:solidFill>
                  <a:srgbClr val="000000"/>
                </a:solidFill>
              </a:rPr>
              <a:t>Highly-ranked objects: Objects centered in the cluster</a:t>
            </a:r>
            <a:endParaRPr lang="en-US" altLang="en-US" dirty="0"/>
          </a:p>
        </p:txBody>
      </p:sp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378690" y="1495428"/>
            <a:ext cx="3075709" cy="498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smtClean="0">
                <a:solidFill>
                  <a:srgbClr val="000000"/>
                </a:solidFill>
                <a:latin typeface="Arial" pitchFamily="34" charset="0"/>
              </a:rPr>
              <a:t>database 0.0995511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smtClean="0">
                <a:solidFill>
                  <a:srgbClr val="000000"/>
                </a:solidFill>
                <a:latin typeface="Arial" pitchFamily="34" charset="0"/>
              </a:rPr>
              <a:t>databases 0.0708818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smtClean="0">
                <a:solidFill>
                  <a:srgbClr val="000000"/>
                </a:solidFill>
                <a:latin typeface="Arial" pitchFamily="34" charset="0"/>
              </a:rPr>
              <a:t>system 0.0678563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smtClean="0">
                <a:solidFill>
                  <a:srgbClr val="000000"/>
                </a:solidFill>
                <a:latin typeface="Arial" pitchFamily="34" charset="0"/>
              </a:rPr>
              <a:t>data 0.0214893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smtClean="0">
                <a:solidFill>
                  <a:srgbClr val="000000"/>
                </a:solidFill>
                <a:latin typeface="Arial" pitchFamily="34" charset="0"/>
              </a:rPr>
              <a:t>query 0.0133316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smtClean="0">
                <a:solidFill>
                  <a:srgbClr val="000000"/>
                </a:solidFill>
                <a:latin typeface="Arial" pitchFamily="34" charset="0"/>
              </a:rPr>
              <a:t>systems 0.0110413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smtClean="0">
                <a:solidFill>
                  <a:srgbClr val="000000"/>
                </a:solidFill>
                <a:latin typeface="Arial" pitchFamily="34" charset="0"/>
              </a:rPr>
              <a:t>queries 0.0090603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smtClean="0">
                <a:solidFill>
                  <a:srgbClr val="000000"/>
                </a:solidFill>
                <a:latin typeface="Arial" pitchFamily="34" charset="0"/>
              </a:rPr>
              <a:t>management 0.00850744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smtClean="0">
                <a:solidFill>
                  <a:srgbClr val="000000"/>
                </a:solidFill>
                <a:latin typeface="Arial" pitchFamily="34" charset="0"/>
              </a:rPr>
              <a:t>object 0.00837766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smtClean="0">
                <a:solidFill>
                  <a:srgbClr val="000000"/>
                </a:solidFill>
                <a:latin typeface="Arial" pitchFamily="34" charset="0"/>
              </a:rPr>
              <a:t>relational 0.0081175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smtClean="0">
                <a:solidFill>
                  <a:srgbClr val="000000"/>
                </a:solidFill>
                <a:latin typeface="Arial" pitchFamily="34" charset="0"/>
              </a:rPr>
              <a:t>processing 0.00745875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smtClean="0">
                <a:solidFill>
                  <a:srgbClr val="000000"/>
                </a:solidFill>
                <a:latin typeface="Arial" pitchFamily="34" charset="0"/>
              </a:rPr>
              <a:t>based 0.00736599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smtClean="0">
                <a:solidFill>
                  <a:srgbClr val="000000"/>
                </a:solidFill>
                <a:latin typeface="Arial" pitchFamily="34" charset="0"/>
              </a:rPr>
              <a:t>distributed 0.0068367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smtClean="0">
                <a:solidFill>
                  <a:srgbClr val="000000"/>
                </a:solidFill>
                <a:latin typeface="Arial" pitchFamily="34" charset="0"/>
              </a:rPr>
              <a:t>xml 0.00664958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smtClean="0">
                <a:solidFill>
                  <a:srgbClr val="000000"/>
                </a:solidFill>
                <a:latin typeface="Arial" pitchFamily="34" charset="0"/>
              </a:rPr>
              <a:t>oriented 0.00589557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smtClean="0">
                <a:solidFill>
                  <a:srgbClr val="000000"/>
                </a:solidFill>
                <a:latin typeface="Arial" pitchFamily="34" charset="0"/>
              </a:rPr>
              <a:t>design 0.00527672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smtClean="0">
                <a:solidFill>
                  <a:srgbClr val="000000"/>
                </a:solidFill>
                <a:latin typeface="Arial" pitchFamily="34" charset="0"/>
              </a:rPr>
              <a:t>web 0.00509167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smtClean="0">
                <a:solidFill>
                  <a:srgbClr val="000000"/>
                </a:solidFill>
                <a:latin typeface="Arial" pitchFamily="34" charset="0"/>
              </a:rPr>
              <a:t>information 0.0050518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smtClean="0">
                <a:solidFill>
                  <a:srgbClr val="000000"/>
                </a:solidFill>
                <a:latin typeface="Arial" pitchFamily="34" charset="0"/>
              </a:rPr>
              <a:t>model 0.00499396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smtClean="0">
                <a:solidFill>
                  <a:srgbClr val="000000"/>
                </a:solidFill>
                <a:latin typeface="Arial" pitchFamily="34" charset="0"/>
              </a:rPr>
              <a:t>efficient 0.00465707</a:t>
            </a:r>
            <a:endParaRPr lang="zh-CN" altLang="en-US" sz="1600" dirty="0" smtClean="0">
              <a:solidFill>
                <a:srgbClr val="000000"/>
              </a:solidFill>
              <a:latin typeface="Arial" pitchFamily="34" charset="0"/>
              <a:ea typeface="SimSun" pitchFamily="2" charset="-122"/>
            </a:endParaRPr>
          </a:p>
        </p:txBody>
      </p: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7378702" y="1524003"/>
            <a:ext cx="4711700" cy="498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err="1" smtClean="0">
                <a:solidFill>
                  <a:srgbClr val="000000"/>
                </a:solidFill>
                <a:latin typeface="Arial" pitchFamily="34" charset="0"/>
              </a:rPr>
              <a:t>Surajit</a:t>
            </a:r>
            <a:r>
              <a:rPr lang="en-US" altLang="en-US" sz="1600" dirty="0" smtClean="0">
                <a:solidFill>
                  <a:srgbClr val="000000"/>
                </a:solidFill>
                <a:latin typeface="Arial" pitchFamily="34" charset="0"/>
              </a:rPr>
              <a:t> Chaudhuri 0.00678065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smtClean="0">
                <a:solidFill>
                  <a:srgbClr val="000000"/>
                </a:solidFill>
                <a:latin typeface="Arial" pitchFamily="34" charset="0"/>
              </a:rPr>
              <a:t>Michael </a:t>
            </a:r>
            <a:r>
              <a:rPr lang="en-US" altLang="en-US" sz="1600" dirty="0" err="1" smtClean="0">
                <a:solidFill>
                  <a:srgbClr val="000000"/>
                </a:solidFill>
                <a:latin typeface="Arial" pitchFamily="34" charset="0"/>
              </a:rPr>
              <a:t>Stonebraker</a:t>
            </a:r>
            <a:r>
              <a:rPr lang="en-US" altLang="en-US" sz="1600" dirty="0" smtClean="0">
                <a:solidFill>
                  <a:srgbClr val="000000"/>
                </a:solidFill>
                <a:latin typeface="Arial" pitchFamily="34" charset="0"/>
              </a:rPr>
              <a:t> 0.00616469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smtClean="0">
                <a:solidFill>
                  <a:srgbClr val="000000"/>
                </a:solidFill>
                <a:latin typeface="Arial" pitchFamily="34" charset="0"/>
              </a:rPr>
              <a:t>Michael J. Carey 0.00545769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smtClean="0">
                <a:solidFill>
                  <a:srgbClr val="000000"/>
                </a:solidFill>
                <a:latin typeface="Arial" pitchFamily="34" charset="0"/>
              </a:rPr>
              <a:t>C. Mohan 0.00528346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smtClean="0">
                <a:solidFill>
                  <a:srgbClr val="000000"/>
                </a:solidFill>
                <a:latin typeface="Arial" pitchFamily="34" charset="0"/>
              </a:rPr>
              <a:t>David J. DeWitt 0.00491615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smtClean="0">
                <a:solidFill>
                  <a:srgbClr val="000000"/>
                </a:solidFill>
                <a:latin typeface="Arial" pitchFamily="34" charset="0"/>
              </a:rPr>
              <a:t>Hector Garcia-Molina 0.00453497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smtClean="0">
                <a:solidFill>
                  <a:srgbClr val="000000"/>
                </a:solidFill>
                <a:latin typeface="Arial" pitchFamily="34" charset="0"/>
              </a:rPr>
              <a:t>H. V. </a:t>
            </a:r>
            <a:r>
              <a:rPr lang="en-US" altLang="en-US" sz="1600" dirty="0" err="1" smtClean="0">
                <a:solidFill>
                  <a:srgbClr val="000000"/>
                </a:solidFill>
                <a:latin typeface="Arial" pitchFamily="34" charset="0"/>
              </a:rPr>
              <a:t>Jagadish</a:t>
            </a:r>
            <a:r>
              <a:rPr lang="en-US" altLang="en-US" sz="1600" dirty="0" smtClean="0">
                <a:solidFill>
                  <a:srgbClr val="000000"/>
                </a:solidFill>
                <a:latin typeface="Arial" pitchFamily="34" charset="0"/>
              </a:rPr>
              <a:t> 0.00434289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smtClean="0">
                <a:solidFill>
                  <a:srgbClr val="000000"/>
                </a:solidFill>
                <a:latin typeface="Arial" pitchFamily="34" charset="0"/>
              </a:rPr>
              <a:t>David B. </a:t>
            </a:r>
            <a:r>
              <a:rPr lang="en-US" altLang="en-US" sz="1600" dirty="0" err="1" smtClean="0">
                <a:solidFill>
                  <a:srgbClr val="000000"/>
                </a:solidFill>
                <a:latin typeface="Arial" pitchFamily="34" charset="0"/>
              </a:rPr>
              <a:t>Lomet</a:t>
            </a:r>
            <a:r>
              <a:rPr lang="en-US" altLang="en-US" sz="1600" dirty="0" smtClean="0">
                <a:solidFill>
                  <a:srgbClr val="000000"/>
                </a:solidFill>
                <a:latin typeface="Arial" pitchFamily="34" charset="0"/>
              </a:rPr>
              <a:t> 0.00397865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smtClean="0">
                <a:solidFill>
                  <a:srgbClr val="000000"/>
                </a:solidFill>
                <a:latin typeface="Arial" pitchFamily="34" charset="0"/>
              </a:rPr>
              <a:t>Raghu </a:t>
            </a:r>
            <a:r>
              <a:rPr lang="en-US" altLang="en-US" sz="1600" dirty="0" err="1" smtClean="0">
                <a:solidFill>
                  <a:srgbClr val="000000"/>
                </a:solidFill>
                <a:latin typeface="Arial" pitchFamily="34" charset="0"/>
              </a:rPr>
              <a:t>Ramakrishnan</a:t>
            </a:r>
            <a:r>
              <a:rPr lang="en-US" altLang="en-US" sz="1600" dirty="0" smtClean="0">
                <a:solidFill>
                  <a:srgbClr val="000000"/>
                </a:solidFill>
                <a:latin typeface="Arial" pitchFamily="34" charset="0"/>
              </a:rPr>
              <a:t> 0.0039278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smtClean="0">
                <a:solidFill>
                  <a:srgbClr val="000000"/>
                </a:solidFill>
                <a:latin typeface="Arial" pitchFamily="34" charset="0"/>
              </a:rPr>
              <a:t>Philip A. Bernstein 0.00376314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smtClean="0">
                <a:solidFill>
                  <a:srgbClr val="000000"/>
                </a:solidFill>
                <a:latin typeface="Arial" pitchFamily="34" charset="0"/>
              </a:rPr>
              <a:t>Joseph M. </a:t>
            </a:r>
            <a:r>
              <a:rPr lang="en-US" altLang="en-US" sz="1600" dirty="0" err="1" smtClean="0">
                <a:solidFill>
                  <a:srgbClr val="000000"/>
                </a:solidFill>
                <a:latin typeface="Arial" pitchFamily="34" charset="0"/>
              </a:rPr>
              <a:t>Hellerstein</a:t>
            </a:r>
            <a:r>
              <a:rPr lang="en-US" altLang="en-US" sz="1600" dirty="0" smtClean="0">
                <a:solidFill>
                  <a:srgbClr val="000000"/>
                </a:solidFill>
                <a:latin typeface="Arial" pitchFamily="34" charset="0"/>
              </a:rPr>
              <a:t> 0.00372064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smtClean="0">
                <a:solidFill>
                  <a:srgbClr val="000000"/>
                </a:solidFill>
                <a:latin typeface="Arial" pitchFamily="34" charset="0"/>
              </a:rPr>
              <a:t>Jeffrey F. </a:t>
            </a:r>
            <a:r>
              <a:rPr lang="en-US" altLang="en-US" sz="1600" dirty="0" err="1" smtClean="0">
                <a:solidFill>
                  <a:srgbClr val="000000"/>
                </a:solidFill>
                <a:latin typeface="Arial" pitchFamily="34" charset="0"/>
              </a:rPr>
              <a:t>Naughton</a:t>
            </a:r>
            <a:r>
              <a:rPr lang="en-US" altLang="en-US" sz="1600" dirty="0" smtClean="0">
                <a:solidFill>
                  <a:srgbClr val="000000"/>
                </a:solidFill>
                <a:latin typeface="Arial" pitchFamily="34" charset="0"/>
              </a:rPr>
              <a:t> 0.00363698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err="1" smtClean="0">
                <a:solidFill>
                  <a:srgbClr val="000000"/>
                </a:solidFill>
                <a:latin typeface="Arial" pitchFamily="34" charset="0"/>
              </a:rPr>
              <a:t>Yannis</a:t>
            </a:r>
            <a:r>
              <a:rPr lang="en-US" altLang="en-US" sz="1600" dirty="0" smtClean="0">
                <a:solidFill>
                  <a:srgbClr val="000000"/>
                </a:solidFill>
                <a:latin typeface="Arial" pitchFamily="34" charset="0"/>
              </a:rPr>
              <a:t> E. Ioannidis 0.00359853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smtClean="0">
                <a:solidFill>
                  <a:srgbClr val="000000"/>
                </a:solidFill>
                <a:latin typeface="Arial" pitchFamily="34" charset="0"/>
              </a:rPr>
              <a:t>Jennifer </a:t>
            </a:r>
            <a:r>
              <a:rPr lang="en-US" altLang="en-US" sz="1600" dirty="0" err="1" smtClean="0">
                <a:solidFill>
                  <a:srgbClr val="000000"/>
                </a:solidFill>
                <a:latin typeface="Arial" pitchFamily="34" charset="0"/>
              </a:rPr>
              <a:t>Widom</a:t>
            </a:r>
            <a:r>
              <a:rPr lang="en-US" altLang="en-US" sz="1600" dirty="0" smtClean="0">
                <a:solidFill>
                  <a:srgbClr val="000000"/>
                </a:solidFill>
                <a:latin typeface="Arial" pitchFamily="34" charset="0"/>
              </a:rPr>
              <a:t> 0.00351929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smtClean="0">
                <a:solidFill>
                  <a:srgbClr val="000000"/>
                </a:solidFill>
                <a:latin typeface="Arial" pitchFamily="34" charset="0"/>
              </a:rPr>
              <a:t>Per-Ake Larson 0.00334911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smtClean="0">
                <a:solidFill>
                  <a:srgbClr val="000000"/>
                </a:solidFill>
                <a:latin typeface="Arial" pitchFamily="34" charset="0"/>
              </a:rPr>
              <a:t>Rakesh Agrawal 0.00328274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smtClean="0">
                <a:solidFill>
                  <a:srgbClr val="000000"/>
                </a:solidFill>
                <a:latin typeface="Arial" pitchFamily="34" charset="0"/>
              </a:rPr>
              <a:t>Dan </a:t>
            </a:r>
            <a:r>
              <a:rPr lang="en-US" altLang="en-US" sz="1600" dirty="0" err="1" smtClean="0">
                <a:solidFill>
                  <a:srgbClr val="000000"/>
                </a:solidFill>
                <a:latin typeface="Arial" pitchFamily="34" charset="0"/>
              </a:rPr>
              <a:t>Suciu</a:t>
            </a:r>
            <a:r>
              <a:rPr lang="en-US" altLang="en-US" sz="1600" dirty="0" smtClean="0">
                <a:solidFill>
                  <a:srgbClr val="000000"/>
                </a:solidFill>
                <a:latin typeface="Arial" pitchFamily="34" charset="0"/>
              </a:rPr>
              <a:t> 0.00309047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smtClean="0">
                <a:solidFill>
                  <a:srgbClr val="000000"/>
                </a:solidFill>
                <a:latin typeface="Arial" pitchFamily="34" charset="0"/>
              </a:rPr>
              <a:t>Michael J. Franklin 0.00304099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err="1" smtClean="0">
                <a:solidFill>
                  <a:srgbClr val="000000"/>
                </a:solidFill>
                <a:latin typeface="Arial" pitchFamily="34" charset="0"/>
              </a:rPr>
              <a:t>Umeshwar</a:t>
            </a:r>
            <a:r>
              <a:rPr lang="en-US" altLang="en-US" sz="1600" dirty="0" smtClean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altLang="en-US" sz="1600" dirty="0" err="1" smtClean="0">
                <a:solidFill>
                  <a:srgbClr val="000000"/>
                </a:solidFill>
                <a:latin typeface="Arial" pitchFamily="34" charset="0"/>
              </a:rPr>
              <a:t>Dayal</a:t>
            </a:r>
            <a:r>
              <a:rPr lang="en-US" altLang="en-US" sz="1600" dirty="0" smtClean="0">
                <a:solidFill>
                  <a:srgbClr val="000000"/>
                </a:solidFill>
                <a:latin typeface="Arial" pitchFamily="34" charset="0"/>
              </a:rPr>
              <a:t> 0.00290143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smtClean="0">
                <a:solidFill>
                  <a:srgbClr val="000000"/>
                </a:solidFill>
                <a:latin typeface="Arial" pitchFamily="34" charset="0"/>
              </a:rPr>
              <a:t>Abraham </a:t>
            </a:r>
            <a:r>
              <a:rPr lang="en-US" altLang="en-US" sz="1600" dirty="0" err="1" smtClean="0">
                <a:solidFill>
                  <a:srgbClr val="000000"/>
                </a:solidFill>
                <a:latin typeface="Arial" pitchFamily="34" charset="0"/>
              </a:rPr>
              <a:t>Silberschatz</a:t>
            </a:r>
            <a:r>
              <a:rPr lang="en-US" altLang="en-US" sz="1600" dirty="0" smtClean="0">
                <a:solidFill>
                  <a:srgbClr val="000000"/>
                </a:solidFill>
                <a:latin typeface="Arial" pitchFamily="34" charset="0"/>
              </a:rPr>
              <a:t> 0.00278185</a:t>
            </a:r>
            <a:endParaRPr lang="zh-CN" altLang="en-US" sz="1600" dirty="0" smtClean="0">
              <a:solidFill>
                <a:srgbClr val="000000"/>
              </a:solidFill>
              <a:latin typeface="Arial" pitchFamily="34" charset="0"/>
              <a:ea typeface="SimSun" pitchFamily="2" charset="-122"/>
            </a:endParaRP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3048002" y="1524000"/>
            <a:ext cx="471170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smtClean="0">
                <a:solidFill>
                  <a:srgbClr val="000000"/>
                </a:solidFill>
                <a:latin typeface="Arial" pitchFamily="34" charset="0"/>
              </a:rPr>
              <a:t>VLDB 0.318495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smtClean="0">
                <a:solidFill>
                  <a:srgbClr val="000000"/>
                </a:solidFill>
                <a:latin typeface="Arial" pitchFamily="34" charset="0"/>
              </a:rPr>
              <a:t>SIGMOD Conf. 0.313903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smtClean="0">
                <a:solidFill>
                  <a:srgbClr val="000000"/>
                </a:solidFill>
                <a:latin typeface="Arial" pitchFamily="34" charset="0"/>
              </a:rPr>
              <a:t>ICDE 0.188746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smtClean="0">
                <a:solidFill>
                  <a:srgbClr val="000000"/>
                </a:solidFill>
                <a:latin typeface="Arial" pitchFamily="34" charset="0"/>
              </a:rPr>
              <a:t>PODS 0.107943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smtClean="0">
                <a:solidFill>
                  <a:srgbClr val="000000"/>
                </a:solidFill>
                <a:latin typeface="Arial" pitchFamily="34" charset="0"/>
              </a:rPr>
              <a:t>EDBT 0.0436849</a:t>
            </a:r>
            <a:endParaRPr lang="zh-CN" altLang="en-US" sz="1600" dirty="0" smtClean="0">
              <a:solidFill>
                <a:srgbClr val="000000"/>
              </a:solidFill>
              <a:latin typeface="Arial" pitchFamily="34" charset="0"/>
              <a:ea typeface="SimSun" pitchFamily="2" charset="-122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508000" y="1154116"/>
            <a:ext cx="2641600" cy="369887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smtClean="0">
                <a:solidFill>
                  <a:srgbClr val="000000"/>
                </a:solidFill>
                <a:latin typeface="Tahoma" pitchFamily="34" charset="0"/>
                <a:ea typeface="SimSun" pitchFamily="2" charset="-122"/>
              </a:rPr>
              <a:t>Term</a:t>
            </a:r>
            <a:endParaRPr lang="en-US" altLang="zh-CN" sz="1600" smtClean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4267200" y="1122366"/>
            <a:ext cx="2641600" cy="369887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smtClean="0">
                <a:solidFill>
                  <a:srgbClr val="000000"/>
                </a:solidFill>
                <a:latin typeface="Tahoma" pitchFamily="34" charset="0"/>
                <a:ea typeface="SimSun" pitchFamily="2" charset="-122"/>
              </a:rPr>
              <a:t>Venue</a:t>
            </a:r>
            <a:endParaRPr lang="en-US" altLang="zh-CN" sz="1600" smtClean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8413751" y="1141416"/>
            <a:ext cx="2641600" cy="369887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smtClean="0">
                <a:solidFill>
                  <a:srgbClr val="000000"/>
                </a:solidFill>
                <a:latin typeface="Tahoma" pitchFamily="34" charset="0"/>
                <a:ea typeface="SimSun" pitchFamily="2" charset="-122"/>
              </a:rPr>
              <a:t>Author</a:t>
            </a:r>
            <a:endParaRPr lang="en-US" altLang="zh-CN" sz="1600" smtClean="0">
              <a:solidFill>
                <a:srgbClr val="000000"/>
              </a:solidFill>
              <a:latin typeface="Tahoma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783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-209622" y="209529"/>
            <a:ext cx="12638988" cy="609600"/>
          </a:xfrm>
        </p:spPr>
        <p:txBody>
          <a:bodyPr vert="horz" lIns="92075" tIns="46038" rIns="92075" bIns="46038" rtlCol="0" anchor="ctr">
            <a:noAutofit/>
          </a:bodyPr>
          <a:lstStyle/>
          <a:p>
            <a:r>
              <a:rPr lang="en-US" altLang="en-US" sz="4000" b="1" dirty="0"/>
              <a:t>Rank-Based Clustering: Works in Multiple Domains</a:t>
            </a:r>
            <a:endParaRPr lang="en-US" altLang="zh-CN" sz="3600" b="1" dirty="0">
              <a:ea typeface="SimSun" panose="02010600030101010101" pitchFamily="2" charset="-122"/>
            </a:endParaRPr>
          </a:p>
        </p:txBody>
      </p:sp>
      <p:sp>
        <p:nvSpPr>
          <p:cNvPr id="4" name="TextBox 31"/>
          <p:cNvSpPr txBox="1">
            <a:spLocks noChangeArrowheads="1"/>
          </p:cNvSpPr>
          <p:nvPr/>
        </p:nvSpPr>
        <p:spPr bwMode="auto">
          <a:xfrm>
            <a:off x="2926282" y="3447663"/>
            <a:ext cx="5620190" cy="369888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SimSun" pitchFamily="2" charset="-122"/>
              </a:rPr>
              <a:t>RankCompete</a:t>
            </a:r>
            <a:r>
              <a:rPr lang="en-US" altLang="zh-CN" sz="1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SimSun" pitchFamily="2" charset="-122"/>
              </a:rPr>
              <a:t>: Organize your photo album automatically!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/>
          </a:blip>
          <a:srcRect t="9830" b="-1"/>
          <a:stretch/>
        </p:blipFill>
        <p:spPr bwMode="auto">
          <a:xfrm>
            <a:off x="609600" y="3854946"/>
            <a:ext cx="6364816" cy="2393454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6" name="TextBox 31"/>
          <p:cNvSpPr txBox="1">
            <a:spLocks noChangeArrowheads="1"/>
          </p:cNvSpPr>
          <p:nvPr/>
        </p:nvSpPr>
        <p:spPr bwMode="auto">
          <a:xfrm>
            <a:off x="1421394" y="6240855"/>
            <a:ext cx="5073191" cy="369888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SimSun" pitchFamily="2" charset="-122"/>
              </a:rPr>
              <a:t>MedRank: Rank treatments for AIDS from Medline</a:t>
            </a:r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07" y="1116017"/>
            <a:ext cx="10259484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2"/>
          <p:cNvSpPr txBox="1">
            <a:spLocks noChangeArrowheads="1"/>
          </p:cNvSpPr>
          <p:nvPr/>
        </p:nvSpPr>
        <p:spPr bwMode="auto">
          <a:xfrm>
            <a:off x="7076020" y="3864142"/>
            <a:ext cx="3779085" cy="708025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smtClean="0">
                <a:solidFill>
                  <a:srgbClr val="000000"/>
                </a:solidFill>
              </a:rPr>
              <a:t>Use multi-typed image features to build up heterogeneous networks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9604720" y="4696225"/>
            <a:ext cx="1911287" cy="10160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smtClean="0">
                <a:solidFill>
                  <a:srgbClr val="000000"/>
                </a:solidFill>
              </a:rPr>
              <a:t>Explore multiple types in a star schema network</a:t>
            </a:r>
          </a:p>
        </p:txBody>
      </p:sp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118" y="4706540"/>
            <a:ext cx="23749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639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69385" y="4343333"/>
            <a:ext cx="2679159" cy="2514665"/>
            <a:chOff x="869385" y="4041112"/>
            <a:chExt cx="2679159" cy="2566008"/>
          </a:xfrm>
        </p:grpSpPr>
        <p:sp>
          <p:nvSpPr>
            <p:cNvPr id="5" name="圆角矩形 65"/>
            <p:cNvSpPr/>
            <p:nvPr/>
          </p:nvSpPr>
          <p:spPr>
            <a:xfrm>
              <a:off x="869385" y="4041112"/>
              <a:ext cx="2679159" cy="216000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34" name="TextBox 66"/>
            <p:cNvSpPr txBox="1">
              <a:spLocks noChangeArrowheads="1"/>
            </p:cNvSpPr>
            <p:nvPr/>
          </p:nvSpPr>
          <p:spPr bwMode="auto">
            <a:xfrm>
              <a:off x="1284008" y="6299343"/>
              <a:ext cx="199280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CN" sz="1400" b="1" dirty="0">
                  <a:solidFill>
                    <a:srgbClr val="000000"/>
                  </a:solidFill>
                  <a:ea typeface="SimSun" panose="02010600030101010101" pitchFamily="2" charset="-122"/>
                </a:rPr>
                <a:t>Net-cluster Hierarchy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1284" y="1"/>
            <a:ext cx="12901692" cy="1116106"/>
          </a:xfrm>
        </p:spPr>
        <p:txBody>
          <a:bodyPr>
            <a:noAutofit/>
          </a:bodyPr>
          <a:lstStyle/>
          <a:p>
            <a:pPr defTabSz="914400" fontAlgn="base">
              <a:spcAft>
                <a:spcPct val="0"/>
              </a:spcAft>
              <a:defRPr/>
            </a:pPr>
            <a:r>
              <a:rPr lang="en-US" altLang="zh-CN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ea typeface="SimSun" pitchFamily="2" charset="-122"/>
              </a:rPr>
              <a:t>iNextCube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ea typeface="SimSun" pitchFamily="2" charset="-122"/>
              </a:rPr>
              <a:t>: Information Network-Enhanced Text Cube </a:t>
            </a:r>
            <a: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ea typeface="SimSun" pitchFamily="2" charset="-122"/>
              </a:rPr>
              <a:t/>
            </a:r>
            <a:br>
              <a:rPr lang="en-US" altLang="zh-CN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ea typeface="SimSun" pitchFamily="2" charset="-122"/>
              </a:rPr>
            </a:br>
            <a:r>
              <a:rPr lang="en-US" altLang="zh-CN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ea typeface="SimSun" pitchFamily="2" charset="-122"/>
              </a:rPr>
              <a:t>(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  <a:ea typeface="SimSun" pitchFamily="2" charset="-122"/>
              </a:rPr>
              <a:t>VLDB’09 Demo)</a:t>
            </a:r>
          </a:p>
        </p:txBody>
      </p:sp>
      <p:pic>
        <p:nvPicPr>
          <p:cNvPr id="6" name="Picture 15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14" y="1552749"/>
            <a:ext cx="3151139" cy="2408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/>
          <p:cNvSpPr txBox="1">
            <a:spLocks noChangeArrowheads="1"/>
          </p:cNvSpPr>
          <p:nvPr/>
        </p:nvSpPr>
        <p:spPr bwMode="auto">
          <a:xfrm>
            <a:off x="1147940" y="3900000"/>
            <a:ext cx="230938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1400" b="1" dirty="0">
                <a:solidFill>
                  <a:srgbClr val="000000"/>
                </a:solidFill>
                <a:ea typeface="SimSun" panose="02010600030101010101" pitchFamily="2" charset="-122"/>
              </a:rPr>
              <a:t>Architecture of </a:t>
            </a:r>
            <a:r>
              <a:rPr lang="en-US" altLang="zh-CN" sz="1400" b="1" dirty="0" err="1">
                <a:solidFill>
                  <a:srgbClr val="000000"/>
                </a:solidFill>
                <a:ea typeface="SimSun" panose="02010600030101010101" pitchFamily="2" charset="-122"/>
              </a:rPr>
              <a:t>iNextCube</a:t>
            </a:r>
            <a:endParaRPr lang="en-US" altLang="zh-CN" sz="1400" b="1" dirty="0">
              <a:solidFill>
                <a:srgbClr val="000000"/>
              </a:solidFill>
              <a:ea typeface="SimSun" panose="02010600030101010101" pitchFamily="2" charset="-122"/>
            </a:endParaRPr>
          </a:p>
        </p:txBody>
      </p:sp>
      <p:sp>
        <p:nvSpPr>
          <p:cNvPr id="8" name="矩形 11"/>
          <p:cNvSpPr/>
          <p:nvPr/>
        </p:nvSpPr>
        <p:spPr>
          <a:xfrm>
            <a:off x="1066802" y="3025915"/>
            <a:ext cx="2762883" cy="19268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defTabSz="914400">
              <a:defRPr/>
            </a:pPr>
            <a:r>
              <a:rPr lang="en-US" sz="900" dirty="0">
                <a:solidFill>
                  <a:srgbClr val="000000"/>
                </a:solidFill>
              </a:rPr>
              <a:t>Dimension hierarchies generated by </a:t>
            </a:r>
            <a:r>
              <a:rPr lang="en-US" sz="900" dirty="0" err="1">
                <a:solidFill>
                  <a:srgbClr val="000000"/>
                </a:solidFill>
              </a:rPr>
              <a:t>NetClus</a:t>
            </a:r>
            <a:endParaRPr lang="en-US" sz="900" dirty="0">
              <a:solidFill>
                <a:srgbClr val="000000"/>
              </a:solidFill>
            </a:endParaRPr>
          </a:p>
        </p:txBody>
      </p:sp>
      <p:grpSp>
        <p:nvGrpSpPr>
          <p:cNvPr id="9" name="组合 45"/>
          <p:cNvGrpSpPr>
            <a:grpSpLocks/>
          </p:cNvGrpSpPr>
          <p:nvPr/>
        </p:nvGrpSpPr>
        <p:grpSpPr bwMode="auto">
          <a:xfrm>
            <a:off x="4324032" y="708429"/>
            <a:ext cx="7419171" cy="5882947"/>
            <a:chOff x="2895600" y="1600200"/>
            <a:chExt cx="6501391" cy="4191000"/>
          </a:xfrm>
        </p:grpSpPr>
        <p:pic>
          <p:nvPicPr>
            <p:cNvPr id="10" name="Picture 4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5600" y="1638343"/>
              <a:ext cx="2589415" cy="2250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4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6702" y="4041374"/>
              <a:ext cx="2563726" cy="15686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4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8320" y="4432343"/>
              <a:ext cx="2532900" cy="1358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4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327" y="4401352"/>
              <a:ext cx="2111606" cy="1358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AutoShape 1632"/>
            <p:cNvSpPr>
              <a:spLocks noChangeArrowheads="1"/>
            </p:cNvSpPr>
            <p:nvPr/>
          </p:nvSpPr>
          <p:spPr bwMode="auto">
            <a:xfrm>
              <a:off x="8126604" y="3305014"/>
              <a:ext cx="1270387" cy="914400"/>
            </a:xfrm>
            <a:prstGeom prst="wedgeRoundRectCallout">
              <a:avLst>
                <a:gd name="adj1" fmla="val -66301"/>
                <a:gd name="adj2" fmla="val -47769"/>
                <a:gd name="adj3" fmla="val 16667"/>
              </a:avLst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defTabSz="3135313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3135313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3135313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defTabSz="3135313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defTabSz="3135313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31353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31353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31353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31353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900" b="1">
                  <a:solidFill>
                    <a:srgbClr val="0070C0"/>
                  </a:solidFill>
                  <a:ea typeface="SimSun" panose="02010600030101010101" pitchFamily="2" charset="-122"/>
                </a:rPr>
                <a:t>Author/conference/ term ranking for each research area. The research areas can be at </a:t>
              </a:r>
              <a:r>
                <a:rPr lang="en-US" altLang="zh-CN" sz="900" b="1" i="1">
                  <a:solidFill>
                    <a:srgbClr val="0070C0"/>
                  </a:solidFill>
                  <a:ea typeface="SimSun" panose="02010600030101010101" pitchFamily="2" charset="-122"/>
                </a:rPr>
                <a:t>different levels</a:t>
              </a:r>
              <a:r>
                <a:rPr lang="en-US" altLang="zh-CN" sz="900" b="1">
                  <a:solidFill>
                    <a:srgbClr val="0070C0"/>
                  </a:solidFill>
                  <a:ea typeface="SimSun" panose="02010600030101010101" pitchFamily="2" charset="-122"/>
                </a:rPr>
                <a:t>.</a:t>
              </a:r>
              <a:endParaRPr lang="en-US" altLang="zh-CN" sz="900" b="1">
                <a:solidFill>
                  <a:srgbClr val="000000"/>
                </a:solidFill>
                <a:ea typeface="SimSun" panose="02010600030101010101" pitchFamily="2" charset="-122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sz="1000" b="1">
                <a:solidFill>
                  <a:srgbClr val="000000"/>
                </a:solidFill>
                <a:ea typeface="SimSun" panose="02010600030101010101" pitchFamily="2" charset="-122"/>
              </a:endParaRPr>
            </a:p>
          </p:txBody>
        </p:sp>
        <p:pic>
          <p:nvPicPr>
            <p:cNvPr id="15" name="Picture 13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6116" y="1600200"/>
              <a:ext cx="2378768" cy="2789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Group 17"/>
          <p:cNvGrpSpPr>
            <a:grpSpLocks/>
          </p:cNvGrpSpPr>
          <p:nvPr/>
        </p:nvGrpSpPr>
        <p:grpSpPr bwMode="auto">
          <a:xfrm>
            <a:off x="1049958" y="4327655"/>
            <a:ext cx="3136204" cy="2197452"/>
            <a:chOff x="0" y="2688"/>
            <a:chExt cx="1776" cy="1050"/>
          </a:xfrm>
        </p:grpSpPr>
        <p:sp>
          <p:nvSpPr>
            <p:cNvPr id="17" name="AutoShape 98"/>
            <p:cNvSpPr>
              <a:spLocks noChangeArrowheads="1"/>
            </p:cNvSpPr>
            <p:nvPr/>
          </p:nvSpPr>
          <p:spPr bwMode="auto">
            <a:xfrm>
              <a:off x="576" y="2688"/>
              <a:ext cx="563" cy="288"/>
            </a:xfrm>
            <a:prstGeom prst="wedgeRectCallout">
              <a:avLst>
                <a:gd name="adj1" fmla="val -27403"/>
                <a:gd name="adj2" fmla="val 9722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3135313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3135313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3135313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defTabSz="3135313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defTabSz="3135313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31353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31353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31353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31353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900">
                  <a:solidFill>
                    <a:srgbClr val="000000"/>
                  </a:solidFill>
                  <a:ea typeface="SimSun" panose="02010600030101010101" pitchFamily="2" charset="-122"/>
                </a:rPr>
                <a:t>All</a:t>
              </a:r>
            </a:p>
          </p:txBody>
        </p:sp>
        <p:sp>
          <p:nvSpPr>
            <p:cNvPr id="18" name="AutoShape 100"/>
            <p:cNvSpPr>
              <a:spLocks noChangeArrowheads="1"/>
            </p:cNvSpPr>
            <p:nvPr/>
          </p:nvSpPr>
          <p:spPr bwMode="auto">
            <a:xfrm>
              <a:off x="0" y="2976"/>
              <a:ext cx="563" cy="288"/>
            </a:xfrm>
            <a:prstGeom prst="wedgeRectCallout">
              <a:avLst>
                <a:gd name="adj1" fmla="val 34134"/>
                <a:gd name="adj2" fmla="val -73611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3135313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3135313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3135313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defTabSz="3135313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defTabSz="3135313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31353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31353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31353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31353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900">
                  <a:solidFill>
                    <a:srgbClr val="000000"/>
                  </a:solidFill>
                  <a:ea typeface="SimSun" panose="02010600030101010101" pitchFamily="2" charset="-122"/>
                </a:rPr>
                <a:t>DB and IS</a:t>
              </a:r>
            </a:p>
          </p:txBody>
        </p:sp>
        <p:sp>
          <p:nvSpPr>
            <p:cNvPr id="19" name="AutoShape 101"/>
            <p:cNvSpPr>
              <a:spLocks noChangeArrowheads="1"/>
            </p:cNvSpPr>
            <p:nvPr/>
          </p:nvSpPr>
          <p:spPr bwMode="auto">
            <a:xfrm>
              <a:off x="476" y="2976"/>
              <a:ext cx="564" cy="288"/>
            </a:xfrm>
            <a:prstGeom prst="wedgeRectCallout">
              <a:avLst>
                <a:gd name="adj1" fmla="val 3366"/>
                <a:gd name="adj2" fmla="val -40278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3135313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3135313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3135313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defTabSz="3135313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defTabSz="3135313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31353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31353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31353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31353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900">
                  <a:solidFill>
                    <a:srgbClr val="000000"/>
                  </a:solidFill>
                  <a:ea typeface="SimSun" panose="02010600030101010101" pitchFamily="2" charset="-122"/>
                </a:rPr>
                <a:t>Theory</a:t>
              </a:r>
            </a:p>
          </p:txBody>
        </p:sp>
        <p:sp>
          <p:nvSpPr>
            <p:cNvPr id="20" name="AutoShape 102"/>
            <p:cNvSpPr>
              <a:spLocks noChangeArrowheads="1"/>
            </p:cNvSpPr>
            <p:nvPr/>
          </p:nvSpPr>
          <p:spPr bwMode="auto">
            <a:xfrm>
              <a:off x="953" y="2976"/>
              <a:ext cx="823" cy="288"/>
            </a:xfrm>
            <a:prstGeom prst="wedgeRectCallout">
              <a:avLst>
                <a:gd name="adj1" fmla="val -16778"/>
                <a:gd name="adj2" fmla="val 3472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3135313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3135313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3135313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defTabSz="3135313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defTabSz="3135313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31353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31353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31353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31353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900">
                  <a:solidFill>
                    <a:srgbClr val="000000"/>
                  </a:solidFill>
                  <a:ea typeface="SimSun" panose="02010600030101010101" pitchFamily="2" charset="-122"/>
                </a:rPr>
                <a:t>Architecture </a:t>
              </a:r>
              <a:r>
                <a:rPr lang="en-US" altLang="zh-CN" sz="900" b="1">
                  <a:solidFill>
                    <a:srgbClr val="000000"/>
                  </a:solidFill>
                  <a:ea typeface="SimSun" panose="02010600030101010101" pitchFamily="2" charset="-122"/>
                </a:rPr>
                <a:t>…</a:t>
              </a:r>
            </a:p>
          </p:txBody>
        </p:sp>
        <p:sp>
          <p:nvSpPr>
            <p:cNvPr id="21" name="Line 105"/>
            <p:cNvSpPr>
              <a:spLocks noChangeShapeType="1"/>
            </p:cNvSpPr>
            <p:nvPr/>
          </p:nvSpPr>
          <p:spPr bwMode="auto">
            <a:xfrm flipH="1">
              <a:off x="336" y="2832"/>
              <a:ext cx="26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2" name="Line 106"/>
            <p:cNvSpPr>
              <a:spLocks noChangeShapeType="1"/>
            </p:cNvSpPr>
            <p:nvPr/>
          </p:nvSpPr>
          <p:spPr bwMode="auto">
            <a:xfrm flipH="1">
              <a:off x="639" y="2836"/>
              <a:ext cx="54" cy="1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3" name="Line 107"/>
            <p:cNvSpPr>
              <a:spLocks noChangeShapeType="1"/>
            </p:cNvSpPr>
            <p:nvPr/>
          </p:nvSpPr>
          <p:spPr bwMode="auto">
            <a:xfrm>
              <a:off x="726" y="2832"/>
              <a:ext cx="303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4" name="AutoShape 109"/>
            <p:cNvSpPr>
              <a:spLocks noChangeArrowheads="1"/>
            </p:cNvSpPr>
            <p:nvPr/>
          </p:nvSpPr>
          <p:spPr bwMode="auto">
            <a:xfrm>
              <a:off x="87" y="3264"/>
              <a:ext cx="389" cy="144"/>
            </a:xfrm>
            <a:prstGeom prst="wedgeRectCallout">
              <a:avLst>
                <a:gd name="adj1" fmla="val 71528"/>
                <a:gd name="adj2" fmla="val -97222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3135313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3135313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3135313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defTabSz="3135313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defTabSz="3135313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31353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31353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31353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31353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900">
                  <a:solidFill>
                    <a:srgbClr val="000000"/>
                  </a:solidFill>
                  <a:ea typeface="SimSun" panose="02010600030101010101" pitchFamily="2" charset="-122"/>
                </a:rPr>
                <a:t>DB</a:t>
              </a:r>
            </a:p>
          </p:txBody>
        </p:sp>
        <p:sp>
          <p:nvSpPr>
            <p:cNvPr id="25" name="AutoShape 110"/>
            <p:cNvSpPr>
              <a:spLocks noChangeArrowheads="1"/>
            </p:cNvSpPr>
            <p:nvPr/>
          </p:nvSpPr>
          <p:spPr bwMode="auto">
            <a:xfrm>
              <a:off x="476" y="3264"/>
              <a:ext cx="390" cy="144"/>
            </a:xfrm>
            <a:prstGeom prst="wedgeRectCallout">
              <a:avLst>
                <a:gd name="adj1" fmla="val -6250"/>
                <a:gd name="adj2" fmla="val -63889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3135313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3135313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3135313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defTabSz="3135313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defTabSz="3135313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31353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31353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31353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31353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900">
                  <a:solidFill>
                    <a:srgbClr val="000000"/>
                  </a:solidFill>
                  <a:ea typeface="SimSun" panose="02010600030101010101" pitchFamily="2" charset="-122"/>
                </a:rPr>
                <a:t>DM</a:t>
              </a:r>
            </a:p>
          </p:txBody>
        </p:sp>
        <p:sp>
          <p:nvSpPr>
            <p:cNvPr id="26" name="AutoShape 111"/>
            <p:cNvSpPr>
              <a:spLocks noChangeArrowheads="1"/>
            </p:cNvSpPr>
            <p:nvPr/>
          </p:nvSpPr>
          <p:spPr bwMode="auto">
            <a:xfrm>
              <a:off x="877" y="3258"/>
              <a:ext cx="390" cy="144"/>
            </a:xfrm>
            <a:prstGeom prst="wedgeRectCallout">
              <a:avLst>
                <a:gd name="adj1" fmla="val -95139"/>
                <a:gd name="adj2" fmla="val 36111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3135313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3135313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3135313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defTabSz="3135313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defTabSz="3135313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31353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31353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31353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31353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900">
                  <a:solidFill>
                    <a:srgbClr val="000000"/>
                  </a:solidFill>
                  <a:ea typeface="SimSun" panose="02010600030101010101" pitchFamily="2" charset="-122"/>
                </a:rPr>
                <a:t>IR</a:t>
              </a:r>
            </a:p>
          </p:txBody>
        </p:sp>
        <p:sp>
          <p:nvSpPr>
            <p:cNvPr id="27" name="Line 113"/>
            <p:cNvSpPr>
              <a:spLocks noChangeShapeType="1"/>
            </p:cNvSpPr>
            <p:nvPr/>
          </p:nvSpPr>
          <p:spPr bwMode="auto">
            <a:xfrm>
              <a:off x="192" y="312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8" name="Line 114"/>
            <p:cNvSpPr>
              <a:spLocks noChangeShapeType="1"/>
            </p:cNvSpPr>
            <p:nvPr/>
          </p:nvSpPr>
          <p:spPr bwMode="auto">
            <a:xfrm>
              <a:off x="288" y="3120"/>
              <a:ext cx="173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9" name="Line 115"/>
            <p:cNvSpPr>
              <a:spLocks noChangeShapeType="1"/>
            </p:cNvSpPr>
            <p:nvPr/>
          </p:nvSpPr>
          <p:spPr bwMode="auto">
            <a:xfrm>
              <a:off x="432" y="3120"/>
              <a:ext cx="47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0" name="Line 116"/>
            <p:cNvSpPr>
              <a:spLocks noChangeShapeType="1"/>
            </p:cNvSpPr>
            <p:nvPr/>
          </p:nvSpPr>
          <p:spPr bwMode="auto">
            <a:xfrm>
              <a:off x="192" y="345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1" name="AutoShape 117"/>
            <p:cNvSpPr>
              <a:spLocks noChangeArrowheads="1"/>
            </p:cNvSpPr>
            <p:nvPr/>
          </p:nvSpPr>
          <p:spPr bwMode="auto">
            <a:xfrm>
              <a:off x="65" y="3576"/>
              <a:ext cx="390" cy="144"/>
            </a:xfrm>
            <a:prstGeom prst="wedgeRectCallout">
              <a:avLst>
                <a:gd name="adj1" fmla="val 93750"/>
                <a:gd name="adj2" fmla="val -297222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3135313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3135313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3135313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defTabSz="3135313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defTabSz="3135313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31353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31353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31353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31353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900">
                  <a:solidFill>
                    <a:srgbClr val="000000"/>
                  </a:solidFill>
                  <a:ea typeface="SimSun" panose="02010600030101010101" pitchFamily="2" charset="-122"/>
                </a:rPr>
                <a:t>XML</a:t>
              </a:r>
            </a:p>
          </p:txBody>
        </p:sp>
        <p:sp>
          <p:nvSpPr>
            <p:cNvPr id="32" name="AutoShape 118"/>
            <p:cNvSpPr>
              <a:spLocks noChangeArrowheads="1"/>
            </p:cNvSpPr>
            <p:nvPr/>
          </p:nvSpPr>
          <p:spPr bwMode="auto">
            <a:xfrm>
              <a:off x="276" y="3576"/>
              <a:ext cx="1126" cy="162"/>
            </a:xfrm>
            <a:prstGeom prst="wedgeRectCallout">
              <a:avLst>
                <a:gd name="adj1" fmla="val -25241"/>
                <a:gd name="adj2" fmla="val -254940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3135313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3135313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3135313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defTabSz="3135313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defTabSz="3135313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31353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31353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31353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31353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900">
                  <a:solidFill>
                    <a:srgbClr val="000000"/>
                  </a:solidFill>
                  <a:ea typeface="SimSun" panose="02010600030101010101" pitchFamily="2" charset="-122"/>
                </a:rPr>
                <a:t>Distributed DB  </a:t>
              </a:r>
              <a:r>
                <a:rPr lang="en-US" altLang="zh-CN" sz="900" b="1">
                  <a:solidFill>
                    <a:srgbClr val="000000"/>
                  </a:solidFill>
                  <a:ea typeface="SimSun" panose="02010600030101010101" pitchFamily="2" charset="-122"/>
                </a:rPr>
                <a:t>…</a:t>
              </a:r>
            </a:p>
          </p:txBody>
        </p:sp>
        <p:sp>
          <p:nvSpPr>
            <p:cNvPr id="33" name="Line 119"/>
            <p:cNvSpPr>
              <a:spLocks noChangeShapeType="1"/>
            </p:cNvSpPr>
            <p:nvPr/>
          </p:nvSpPr>
          <p:spPr bwMode="auto">
            <a:xfrm>
              <a:off x="347" y="3456"/>
              <a:ext cx="21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35" name="Text Box 37"/>
          <p:cNvSpPr txBox="1">
            <a:spLocks noChangeArrowheads="1"/>
          </p:cNvSpPr>
          <p:nvPr/>
        </p:nvSpPr>
        <p:spPr bwMode="auto">
          <a:xfrm>
            <a:off x="1008473" y="1176742"/>
            <a:ext cx="2762883" cy="276999"/>
          </a:xfrm>
          <a:prstGeom prst="rect">
            <a:avLst/>
          </a:prstGeom>
          <a:solidFill>
            <a:srgbClr val="FFFF99"/>
          </a:solidFill>
          <a:ln w="6350">
            <a:solidFill>
              <a:srgbClr val="FF0000"/>
            </a:solidFill>
            <a:miter lim="800000"/>
            <a:headEnd/>
            <a:tailEnd/>
          </a:ln>
        </p:spPr>
        <p:txBody>
          <a:bodyPr wrap="square" anchorCtr="1">
            <a:spAutoFit/>
          </a:bodyPr>
          <a:lstStyle>
            <a:lvl1pPr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1200" b="1">
                <a:solidFill>
                  <a:srgbClr val="800080"/>
                </a:solidFill>
                <a:latin typeface="Tahoma" panose="020B0604030504040204" pitchFamily="34" charset="0"/>
                <a:ea typeface="SimSun" panose="02010600030101010101" pitchFamily="2" charset="-122"/>
              </a:rPr>
              <a:t>Demo: iNextCube.cs.uiuc.edu</a:t>
            </a:r>
          </a:p>
        </p:txBody>
      </p:sp>
    </p:spTree>
    <p:extLst>
      <p:ext uri="{BB962C8B-B14F-4D97-AF65-F5344CB8AC3E}">
        <p14:creationId xmlns:p14="http://schemas.microsoft.com/office/powerpoint/2010/main" val="124963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1284" y="134131"/>
            <a:ext cx="12901692" cy="738909"/>
          </a:xfrm>
        </p:spPr>
        <p:txBody>
          <a:bodyPr>
            <a:noAutofit/>
          </a:bodyPr>
          <a:lstStyle/>
          <a:p>
            <a:pPr defTabSz="1219110"/>
            <a:r>
              <a:rPr lang="en-US" dirty="0"/>
              <a:t>Impact of </a:t>
            </a:r>
            <a:r>
              <a:rPr lang="en-US" dirty="0" err="1"/>
              <a:t>RankClus</a:t>
            </a:r>
            <a:r>
              <a:rPr lang="en-US" dirty="0"/>
              <a:t> Methodology</a:t>
            </a:r>
            <a:endParaRPr lang="en-US" sz="4000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895" y="1167816"/>
            <a:ext cx="11151833" cy="5636395"/>
          </a:xfrm>
        </p:spPr>
        <p:txBody>
          <a:bodyPr/>
          <a:lstStyle/>
          <a:p>
            <a:r>
              <a:rPr lang="en-US" altLang="en-US" sz="2400" dirty="0" err="1"/>
              <a:t>RankCompete</a:t>
            </a:r>
            <a:r>
              <a:rPr lang="en-US" altLang="en-US" sz="2400" dirty="0"/>
              <a:t> [Cao et al., WWW’10]</a:t>
            </a:r>
          </a:p>
          <a:p>
            <a:pPr lvl="1"/>
            <a:r>
              <a:rPr lang="en-US" altLang="en-US" sz="2400" dirty="0"/>
              <a:t>Extend to the domain of web images</a:t>
            </a:r>
          </a:p>
          <a:p>
            <a:r>
              <a:rPr lang="en-US" altLang="en-US" sz="2400" dirty="0" err="1"/>
              <a:t>RankClus</a:t>
            </a:r>
            <a:r>
              <a:rPr lang="en-US" altLang="en-US" sz="2400" dirty="0"/>
              <a:t> in Medical Literature [Li et al., Working paper]</a:t>
            </a:r>
          </a:p>
          <a:p>
            <a:pPr lvl="1"/>
            <a:r>
              <a:rPr lang="en-US" altLang="en-US" sz="2400" dirty="0"/>
              <a:t>Ranking treatments for diseases</a:t>
            </a:r>
          </a:p>
          <a:p>
            <a:r>
              <a:rPr lang="en-US" altLang="en-US" sz="2400" dirty="0" err="1"/>
              <a:t>RankClass</a:t>
            </a:r>
            <a:r>
              <a:rPr lang="en-US" altLang="en-US" sz="2400" dirty="0"/>
              <a:t> [Ji et al., KDD’11]</a:t>
            </a:r>
          </a:p>
          <a:p>
            <a:pPr lvl="1"/>
            <a:r>
              <a:rPr lang="en-US" altLang="en-US" sz="2400" dirty="0"/>
              <a:t>Integrate classification with ranking</a:t>
            </a:r>
          </a:p>
          <a:p>
            <a:r>
              <a:rPr lang="en-US" altLang="en-US" sz="2400" dirty="0"/>
              <a:t>Trustworthy Analysis [Gupta et al., WWW’11] [</a:t>
            </a:r>
            <a:r>
              <a:rPr lang="en-US" altLang="en-US" sz="2400" dirty="0" err="1"/>
              <a:t>Khac</a:t>
            </a:r>
            <a:r>
              <a:rPr lang="en-US" altLang="en-US" sz="2400" dirty="0"/>
              <a:t> Le et al., IPSN’11]</a:t>
            </a:r>
          </a:p>
          <a:p>
            <a:pPr lvl="1"/>
            <a:r>
              <a:rPr lang="en-US" altLang="en-US" sz="2400" dirty="0"/>
              <a:t>Integrate clustering with trustworthiness score</a:t>
            </a:r>
          </a:p>
          <a:p>
            <a:r>
              <a:rPr lang="en-US" altLang="en-US" sz="2400" dirty="0"/>
              <a:t>Topic Modeling in Heterogeneous Networks [Deng et al., KDD’11]</a:t>
            </a:r>
          </a:p>
          <a:p>
            <a:pPr lvl="1"/>
            <a:r>
              <a:rPr lang="en-US" altLang="en-US" sz="2400" dirty="0"/>
              <a:t>Propagate topic information among different types of objects</a:t>
            </a:r>
          </a:p>
          <a:p>
            <a:r>
              <a:rPr lang="en-US" alt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33582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96837"/>
            <a:ext cx="1219200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4884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0474" y="221680"/>
            <a:ext cx="12488779" cy="738909"/>
          </a:xfrm>
        </p:spPr>
        <p:txBody>
          <a:bodyPr>
            <a:normAutofit/>
          </a:bodyPr>
          <a:lstStyle/>
          <a:p>
            <a:pPr defTabSz="1219110"/>
            <a:r>
              <a:rPr lang="en-US" altLang="zh-CN" dirty="0" smtClean="0">
                <a:ea typeface="SimSun" panose="02010600030101010101" pitchFamily="2" charset="-122"/>
              </a:rPr>
              <a:t>Outline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6039" y="1163524"/>
            <a:ext cx="10488163" cy="5579856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zh-CN" sz="2400" b="1" dirty="0">
                <a:ea typeface="SimSun" panose="02010600030101010101" pitchFamily="2" charset="-122"/>
              </a:rPr>
              <a:t>Motivation:</a:t>
            </a:r>
            <a:r>
              <a:rPr lang="en-US" altLang="zh-CN" sz="2400" dirty="0">
                <a:ea typeface="SimSun" panose="02010600030101010101" pitchFamily="2" charset="-122"/>
              </a:rPr>
              <a:t> Why Mining Information Networks?</a:t>
            </a:r>
          </a:p>
          <a:p>
            <a:pPr>
              <a:spcAft>
                <a:spcPts val="600"/>
              </a:spcAft>
            </a:pPr>
            <a:r>
              <a:rPr lang="en-US" altLang="zh-CN" sz="2400" b="1" dirty="0">
                <a:ea typeface="SimSun" panose="02010600030101010101" pitchFamily="2" charset="-122"/>
              </a:rPr>
              <a:t>Part I:</a:t>
            </a:r>
            <a:r>
              <a:rPr lang="en-US" altLang="zh-CN" sz="2400" dirty="0">
                <a:ea typeface="SimSun" panose="02010600030101010101" pitchFamily="2" charset="-122"/>
              </a:rPr>
              <a:t> </a:t>
            </a:r>
            <a:r>
              <a:rPr lang="en-US" altLang="zh-CN" sz="2400" dirty="0" smtClean="0">
                <a:ea typeface="SimSun" panose="02010600030101010101" pitchFamily="2" charset="-122"/>
              </a:rPr>
              <a:t>Clustering </a:t>
            </a:r>
            <a:r>
              <a:rPr lang="en-US" altLang="zh-CN" sz="2400" dirty="0">
                <a:ea typeface="SimSun" panose="02010600030101010101" pitchFamily="2" charset="-122"/>
              </a:rPr>
              <a:t>and Ranking in </a:t>
            </a:r>
            <a:r>
              <a:rPr lang="en-US" altLang="zh-CN" sz="2400" dirty="0" smtClean="0">
                <a:ea typeface="SimSun" panose="02010600030101010101" pitchFamily="2" charset="-122"/>
              </a:rPr>
              <a:t>Heterogeneous Information </a:t>
            </a:r>
            <a:r>
              <a:rPr lang="en-US" altLang="zh-CN" sz="2400" dirty="0">
                <a:ea typeface="SimSun" panose="02010600030101010101" pitchFamily="2" charset="-122"/>
              </a:rPr>
              <a:t>Networks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>
                <a:ea typeface="SimSun" panose="02010600030101010101" pitchFamily="2" charset="-122"/>
              </a:rPr>
              <a:t>Clustering and Ranking in Information Networks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>
                <a:ea typeface="SimSun" panose="02010600030101010101" pitchFamily="2" charset="-122"/>
              </a:rPr>
              <a:t>Similarity Search in Information Networks </a:t>
            </a:r>
            <a:endParaRPr lang="en-US" altLang="zh-CN" sz="2400" dirty="0" smtClean="0">
              <a:ea typeface="SimSun" panose="02010600030101010101" pitchFamily="2" charset="-122"/>
            </a:endParaRPr>
          </a:p>
          <a:p>
            <a:pPr lvl="1">
              <a:spcAft>
                <a:spcPts val="600"/>
              </a:spcAft>
            </a:pPr>
            <a:r>
              <a:rPr lang="en-US" altLang="zh-CN" sz="2400" dirty="0" smtClean="0">
                <a:ea typeface="SimSun" panose="02010600030101010101" pitchFamily="2" charset="-122"/>
              </a:rPr>
              <a:t>User-Guided </a:t>
            </a:r>
            <a:r>
              <a:rPr lang="en-US" altLang="zh-CN" sz="2400" dirty="0">
                <a:ea typeface="SimSun" panose="02010600030101010101" pitchFamily="2" charset="-122"/>
              </a:rPr>
              <a:t>Meta-Path based </a:t>
            </a:r>
            <a:r>
              <a:rPr lang="en-US" altLang="zh-CN" sz="2400" dirty="0" smtClean="0">
                <a:ea typeface="SimSun" panose="02010600030101010101" pitchFamily="2" charset="-122"/>
              </a:rPr>
              <a:t>Clustering </a:t>
            </a:r>
            <a:r>
              <a:rPr lang="en-US" altLang="zh-CN" sz="2400" dirty="0">
                <a:ea typeface="SimSun" panose="02010600030101010101" pitchFamily="2" charset="-122"/>
              </a:rPr>
              <a:t>in </a:t>
            </a:r>
            <a:r>
              <a:rPr lang="en-US" altLang="zh-CN" sz="2400" dirty="0" smtClean="0">
                <a:ea typeface="SimSun" panose="02010600030101010101" pitchFamily="2" charset="-122"/>
              </a:rPr>
              <a:t>Heterogeneous Networks</a:t>
            </a:r>
            <a:endParaRPr lang="en-US" altLang="zh-CN" sz="2400" dirty="0">
              <a:ea typeface="SimSun" panose="02010600030101010101" pitchFamily="2" charset="-122"/>
            </a:endParaRPr>
          </a:p>
          <a:p>
            <a:pPr>
              <a:spcAft>
                <a:spcPts val="600"/>
              </a:spcAft>
            </a:pPr>
            <a:r>
              <a:rPr lang="en-US" altLang="zh-CN" sz="2400" b="1" dirty="0" smtClean="0">
                <a:ea typeface="SimSun" panose="02010600030101010101" pitchFamily="2" charset="-122"/>
              </a:rPr>
              <a:t>Part </a:t>
            </a:r>
            <a:r>
              <a:rPr lang="en-US" altLang="zh-CN" sz="2400" b="1" dirty="0">
                <a:ea typeface="SimSun" panose="02010600030101010101" pitchFamily="2" charset="-122"/>
              </a:rPr>
              <a:t>II: </a:t>
            </a:r>
            <a:r>
              <a:rPr lang="en-US" altLang="zh-CN" sz="2400" dirty="0" smtClean="0">
                <a:ea typeface="SimSun" panose="02010600030101010101" pitchFamily="2" charset="-122"/>
              </a:rPr>
              <a:t>Classification and Prediction in </a:t>
            </a:r>
            <a:r>
              <a:rPr lang="en-US" altLang="zh-CN" sz="2400" dirty="0">
                <a:ea typeface="SimSun" panose="02010600030101010101" pitchFamily="2" charset="-122"/>
              </a:rPr>
              <a:t>Heterogeneous</a:t>
            </a:r>
            <a:r>
              <a:rPr lang="en-US" altLang="zh-CN" sz="2400" dirty="0" smtClean="0">
                <a:ea typeface="SimSun" panose="02010600030101010101" pitchFamily="2" charset="-122"/>
              </a:rPr>
              <a:t>  Information </a:t>
            </a:r>
            <a:r>
              <a:rPr lang="en-US" altLang="zh-CN" sz="2400" dirty="0">
                <a:ea typeface="SimSun" panose="02010600030101010101" pitchFamily="2" charset="-122"/>
              </a:rPr>
              <a:t>Networks</a:t>
            </a:r>
            <a:r>
              <a:rPr lang="en-US" altLang="zh-CN" sz="2400" b="1" dirty="0">
                <a:ea typeface="SimSun" panose="02010600030101010101" pitchFamily="2" charset="-122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>
                <a:ea typeface="SimSun" panose="02010600030101010101" pitchFamily="2" charset="-122"/>
              </a:rPr>
              <a:t>Classification of Information Networks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 smtClean="0">
                <a:ea typeface="SimSun" panose="02010600030101010101" pitchFamily="2" charset="-122"/>
              </a:rPr>
              <a:t>Relationship </a:t>
            </a:r>
            <a:r>
              <a:rPr lang="en-US" altLang="zh-CN" sz="2400" dirty="0">
                <a:ea typeface="SimSun" panose="02010600030101010101" pitchFamily="2" charset="-122"/>
              </a:rPr>
              <a:t>Prediction in Information Networks</a:t>
            </a:r>
            <a:r>
              <a:rPr lang="en-US" altLang="zh-CN" sz="2400" b="1" dirty="0">
                <a:ea typeface="SimSun" panose="02010600030101010101" pitchFamily="2" charset="-122"/>
              </a:rPr>
              <a:t> </a:t>
            </a:r>
            <a:endParaRPr lang="en-US" altLang="zh-CN" sz="2400" b="1" dirty="0" smtClean="0">
              <a:ea typeface="SimSun" panose="02010600030101010101" pitchFamily="2" charset="-122"/>
            </a:endParaRPr>
          </a:p>
          <a:p>
            <a:pPr lvl="1">
              <a:spcAft>
                <a:spcPts val="600"/>
              </a:spcAft>
            </a:pPr>
            <a:r>
              <a:rPr lang="en-US" altLang="zh-CN" sz="2400" dirty="0" smtClean="0">
                <a:ea typeface="SimSun" panose="02010600030101010101" pitchFamily="2" charset="-122"/>
              </a:rPr>
              <a:t>Recommendation with Heterogeneous Information Networks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 err="1" smtClean="0">
                <a:ea typeface="SimSun" panose="02010600030101010101" pitchFamily="2" charset="-122"/>
              </a:rPr>
              <a:t>ClusCite</a:t>
            </a:r>
            <a:r>
              <a:rPr lang="en-US" altLang="zh-CN" sz="2400" dirty="0" smtClean="0">
                <a:ea typeface="SimSun" panose="02010600030101010101" pitchFamily="2" charset="-122"/>
              </a:rPr>
              <a:t>: Citation recommendation in heterogeneous networks</a:t>
            </a:r>
          </a:p>
          <a:p>
            <a:pPr>
              <a:spcAft>
                <a:spcPts val="600"/>
              </a:spcAft>
            </a:pPr>
            <a:r>
              <a:rPr lang="en-US" altLang="zh-CN" sz="2400" dirty="0" smtClean="0">
                <a:ea typeface="SimSun" panose="02010600030101010101" pitchFamily="2" charset="-122"/>
              </a:rPr>
              <a:t>Summary</a:t>
            </a:r>
            <a:endParaRPr lang="en-US" altLang="zh-CN" sz="2400" dirty="0">
              <a:ea typeface="SimSun" panose="02010600030101010101" pitchFamily="2" charset="-122"/>
            </a:endParaRPr>
          </a:p>
          <a:p>
            <a:pPr lvl="1">
              <a:spcAft>
                <a:spcPts val="600"/>
              </a:spcAft>
            </a:pPr>
            <a:endParaRPr lang="en-US" altLang="zh-CN" sz="2400" b="1" dirty="0" smtClean="0">
              <a:ea typeface="SimSun" panose="02010600030101010101" pitchFamily="2" charset="-122"/>
            </a:endParaRPr>
          </a:p>
          <a:p>
            <a:pPr lvl="1">
              <a:spcAft>
                <a:spcPts val="600"/>
              </a:spcAft>
            </a:pPr>
            <a:endParaRPr lang="en-US" altLang="zh-CN" sz="2400" b="1" dirty="0" smtClean="0">
              <a:ea typeface="SimSun" panose="02010600030101010101" pitchFamily="2" charset="-122"/>
            </a:endParaRPr>
          </a:p>
        </p:txBody>
      </p:sp>
      <p:sp>
        <p:nvSpPr>
          <p:cNvPr id="4" name="AutoShape 8"/>
          <p:cNvSpPr>
            <a:spLocks noChangeArrowheads="1"/>
          </p:cNvSpPr>
          <p:nvPr/>
        </p:nvSpPr>
        <p:spPr bwMode="auto">
          <a:xfrm rot="9129169">
            <a:off x="10138021" y="1634919"/>
            <a:ext cx="381000" cy="3810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89488" y="1163547"/>
            <a:ext cx="4969443" cy="563639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30000"/>
              </a:spcBef>
            </a:pPr>
            <a:endParaRPr lang="en-US" altLang="zh-CN" sz="2400" dirty="0" smtClean="0">
              <a:solidFill>
                <a:srgbClr val="000000"/>
              </a:solidFill>
            </a:endParaRP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 rot="9129169">
            <a:off x="6835860" y="2651540"/>
            <a:ext cx="222907" cy="343191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92D05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070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90123" y="353839"/>
            <a:ext cx="11609917" cy="609600"/>
          </a:xfrm>
        </p:spPr>
        <p:txBody>
          <a:bodyPr vert="horz" lIns="92075" tIns="46038" rIns="92075" bIns="46038" rtlCol="0" anchor="ctr">
            <a:noAutofit/>
          </a:bodyPr>
          <a:lstStyle/>
          <a:p>
            <a:r>
              <a:rPr lang="en-US" sz="4000" b="1" dirty="0" smtClean="0"/>
              <a:t>Similarity Search in Heterogeneous Networks </a:t>
            </a:r>
            <a:endParaRPr lang="en-US" altLang="zh-CN" sz="3600" b="1" dirty="0">
              <a:ea typeface="SimSun" panose="02010600030101010101" pitchFamily="2" charset="-122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29390" y="1149570"/>
            <a:ext cx="10635916" cy="2701818"/>
          </a:xfrm>
        </p:spPr>
        <p:txBody>
          <a:bodyPr vert="horz" lIns="92075" tIns="46038" rIns="92075" bIns="46038" rtlCol="0">
            <a:noAutofit/>
          </a:bodyPr>
          <a:lstStyle/>
          <a:p>
            <a:r>
              <a:rPr lang="en-US" altLang="zh-CN" dirty="0" smtClean="0">
                <a:ea typeface="SimSun" panose="02010600030101010101" pitchFamily="2" charset="-122"/>
              </a:rPr>
              <a:t>Similarity measure/search is the base for cluster analysis</a:t>
            </a:r>
          </a:p>
          <a:p>
            <a:r>
              <a:rPr lang="en-US" altLang="zh-CN" dirty="0" smtClean="0">
                <a:ea typeface="SimSun" panose="02010600030101010101" pitchFamily="2" charset="-122"/>
              </a:rPr>
              <a:t>Who </a:t>
            </a:r>
            <a:r>
              <a:rPr lang="en-US" altLang="zh-CN" dirty="0">
                <a:ea typeface="SimSun" panose="02010600030101010101" pitchFamily="2" charset="-122"/>
              </a:rPr>
              <a:t>are the most similar to </a:t>
            </a:r>
            <a:r>
              <a:rPr lang="en-US" altLang="zh-CN" i="1" dirty="0" smtClean="0">
                <a:ea typeface="SimSun" panose="02010600030101010101" pitchFamily="2" charset="-122"/>
              </a:rPr>
              <a:t>Christos </a:t>
            </a:r>
            <a:r>
              <a:rPr lang="en-US" altLang="zh-CN" i="1" dirty="0" err="1" smtClean="0">
                <a:ea typeface="SimSun" panose="02010600030101010101" pitchFamily="2" charset="-122"/>
              </a:rPr>
              <a:t>Faloutsos</a:t>
            </a:r>
            <a:r>
              <a:rPr lang="en-US" altLang="zh-CN" i="1" dirty="0" smtClean="0">
                <a:ea typeface="SimSun" panose="02010600030101010101" pitchFamily="2" charset="-122"/>
              </a:rPr>
              <a:t> </a:t>
            </a:r>
            <a:r>
              <a:rPr lang="en-US" altLang="zh-CN" dirty="0" smtClean="0">
                <a:ea typeface="SimSun" panose="02010600030101010101" pitchFamily="2" charset="-122"/>
              </a:rPr>
              <a:t>based on the </a:t>
            </a:r>
            <a:r>
              <a:rPr lang="en-US" altLang="en-US" dirty="0" smtClean="0"/>
              <a:t>DBLP network</a:t>
            </a:r>
            <a:r>
              <a:rPr lang="en-US" altLang="zh-CN" dirty="0" smtClean="0">
                <a:ea typeface="SimSun" panose="02010600030101010101" pitchFamily="2" charset="-122"/>
              </a:rPr>
              <a:t>?</a:t>
            </a:r>
            <a:endParaRPr lang="en-US" altLang="en-US" dirty="0"/>
          </a:p>
          <a:p>
            <a:r>
              <a:rPr lang="en-US" altLang="en-US" dirty="0" smtClean="0"/>
              <a:t>Meta-Path:  </a:t>
            </a:r>
            <a:r>
              <a:rPr lang="en-US" altLang="en-US" b="1" dirty="0" smtClean="0">
                <a:solidFill>
                  <a:srgbClr val="FF0000"/>
                </a:solidFill>
              </a:rPr>
              <a:t>Meta-level </a:t>
            </a:r>
            <a:r>
              <a:rPr lang="en-US" altLang="en-US" b="1" dirty="0">
                <a:solidFill>
                  <a:srgbClr val="FF0000"/>
                </a:solidFill>
              </a:rPr>
              <a:t>description</a:t>
            </a:r>
            <a:r>
              <a:rPr lang="en-US" altLang="en-US" dirty="0"/>
              <a:t> of a path between two objects</a:t>
            </a:r>
          </a:p>
          <a:p>
            <a:pPr lvl="1"/>
            <a:r>
              <a:rPr lang="en-US" altLang="en-US" b="1" dirty="0">
                <a:solidFill>
                  <a:srgbClr val="FF0000"/>
                </a:solidFill>
              </a:rPr>
              <a:t>A path </a:t>
            </a:r>
            <a:r>
              <a:rPr lang="en-US" altLang="en-US" dirty="0"/>
              <a:t>on network schema</a:t>
            </a:r>
          </a:p>
          <a:p>
            <a:pPr lvl="2"/>
            <a:r>
              <a:rPr lang="en-US" altLang="en-US" dirty="0"/>
              <a:t>Denote an existing or concatenated </a:t>
            </a:r>
            <a:r>
              <a:rPr lang="en-US" altLang="en-US" b="1" dirty="0">
                <a:solidFill>
                  <a:srgbClr val="FF0000"/>
                </a:solidFill>
              </a:rPr>
              <a:t>relation</a:t>
            </a:r>
            <a:r>
              <a:rPr lang="en-US" altLang="en-US" dirty="0"/>
              <a:t> between two object </a:t>
            </a:r>
            <a:r>
              <a:rPr lang="en-US" altLang="en-US" dirty="0" smtClean="0"/>
              <a:t>types</a:t>
            </a:r>
            <a:r>
              <a:rPr lang="en-US" altLang="zh-CN" dirty="0" smtClean="0">
                <a:ea typeface="SimSun" panose="02010600030101010101" pitchFamily="2" charset="-122"/>
              </a:rPr>
              <a:t> </a:t>
            </a:r>
          </a:p>
          <a:p>
            <a:r>
              <a:rPr lang="en-US" dirty="0"/>
              <a:t>Different </a:t>
            </a:r>
            <a:r>
              <a:rPr lang="en-US" dirty="0" smtClean="0"/>
              <a:t>meta-paths tell different semantics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425" y="1149570"/>
            <a:ext cx="1147763" cy="129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3725" y="2619722"/>
            <a:ext cx="1747837" cy="178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08"/>
          <a:stretch>
            <a:fillRect/>
          </a:stretch>
        </p:blipFill>
        <p:spPr bwMode="auto">
          <a:xfrm>
            <a:off x="1873954" y="4292806"/>
            <a:ext cx="4191000" cy="194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8"/>
          <a:stretch>
            <a:fillRect/>
          </a:stretch>
        </p:blipFill>
        <p:spPr bwMode="auto">
          <a:xfrm>
            <a:off x="6522154" y="4292813"/>
            <a:ext cx="4267200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761542" y="6226388"/>
            <a:ext cx="4428236" cy="400110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en-US" sz="2000" dirty="0">
                <a:solidFill>
                  <a:srgbClr val="000000"/>
                </a:solidFill>
                <a:latin typeface="Calibri"/>
                <a:ea typeface="Tahoma" panose="020B0604030504040204" pitchFamily="34" charset="0"/>
                <a:cs typeface="Tahoma" panose="020B0604030504040204" pitchFamily="34" charset="0"/>
              </a:rPr>
              <a:t>Christos</a:t>
            </a:r>
            <a:r>
              <a:rPr lang="en-US" altLang="en-US" sz="2000" dirty="0" smtClean="0">
                <a:solidFill>
                  <a:srgbClr val="000000"/>
                </a:solidFill>
                <a:latin typeface="Calibri"/>
                <a:ea typeface="Tahoma" panose="020B0604030504040204" pitchFamily="34" charset="0"/>
                <a:cs typeface="Tahoma" panose="020B0604030504040204" pitchFamily="34" charset="0"/>
              </a:rPr>
              <a:t>’ </a:t>
            </a:r>
            <a:r>
              <a:rPr lang="en-US" altLang="en-US" sz="2000" dirty="0">
                <a:solidFill>
                  <a:srgbClr val="000000"/>
                </a:solidFill>
                <a:latin typeface="Calibri"/>
                <a:ea typeface="Tahoma" panose="020B0604030504040204" pitchFamily="34" charset="0"/>
                <a:cs typeface="Tahoma" panose="020B0604030504040204" pitchFamily="34" charset="0"/>
              </a:rPr>
              <a:t>students or </a:t>
            </a:r>
            <a:r>
              <a:rPr lang="en-US" altLang="en-US" sz="2000" dirty="0" smtClean="0">
                <a:solidFill>
                  <a:srgbClr val="000000"/>
                </a:solidFill>
                <a:latin typeface="Calibri"/>
                <a:ea typeface="Tahoma" panose="020B0604030504040204" pitchFamily="34" charset="0"/>
                <a:cs typeface="Tahoma" panose="020B0604030504040204" pitchFamily="34" charset="0"/>
              </a:rPr>
              <a:t>close </a:t>
            </a:r>
            <a:r>
              <a:rPr lang="en-US" altLang="en-US" sz="2000" dirty="0">
                <a:solidFill>
                  <a:srgbClr val="000000"/>
                </a:solidFill>
                <a:latin typeface="Calibri"/>
                <a:ea typeface="Tahoma" panose="020B0604030504040204" pitchFamily="34" charset="0"/>
                <a:cs typeface="Tahoma" panose="020B0604030504040204" pitchFamily="34" charset="0"/>
              </a:rPr>
              <a:t>collaborators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293554" y="6210501"/>
            <a:ext cx="4828176" cy="400110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en-US" sz="2000" dirty="0">
                <a:solidFill>
                  <a:srgbClr val="000000"/>
                </a:solidFill>
                <a:latin typeface="Calibri"/>
              </a:rPr>
              <a:t>Work </a:t>
            </a:r>
            <a:r>
              <a:rPr lang="en-US" altLang="en-US" sz="2000" dirty="0" smtClean="0">
                <a:solidFill>
                  <a:srgbClr val="000000"/>
                </a:solidFill>
                <a:latin typeface="Calibri"/>
              </a:rPr>
              <a:t>in similar fields with similar reputation</a:t>
            </a:r>
            <a:endParaRPr lang="en-US" altLang="en-US" sz="20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TextBox 12"/>
          <p:cNvSpPr txBox="1">
            <a:spLocks noChangeArrowheads="1"/>
          </p:cNvSpPr>
          <p:nvPr/>
        </p:nvSpPr>
        <p:spPr bwMode="auto">
          <a:xfrm>
            <a:off x="2392472" y="3932598"/>
            <a:ext cx="3352090" cy="369332"/>
          </a:xfrm>
          <a:prstGeom prst="rect">
            <a:avLst/>
          </a:prstGeom>
          <a:solidFill>
            <a:srgbClr val="92D050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en-US" sz="1800" dirty="0">
                <a:solidFill>
                  <a:srgbClr val="000000"/>
                </a:solidFill>
                <a:latin typeface="Calibri"/>
              </a:rPr>
              <a:t>Meta-Path: </a:t>
            </a:r>
            <a:r>
              <a:rPr lang="en-US" altLang="en-US" sz="1800" i="1" dirty="0">
                <a:solidFill>
                  <a:srgbClr val="000000"/>
                </a:solidFill>
                <a:latin typeface="Calibri"/>
              </a:rPr>
              <a:t>Author-Paper-Author</a:t>
            </a:r>
            <a:r>
              <a:rPr lang="en-US" altLang="en-US" sz="1800" dirty="0">
                <a:solidFill>
                  <a:srgbClr val="000000"/>
                </a:solidFill>
                <a:latin typeface="Calibri"/>
              </a:rPr>
              <a:t> </a:t>
            </a:r>
          </a:p>
        </p:txBody>
      </p:sp>
      <p:sp>
        <p:nvSpPr>
          <p:cNvPr id="13" name="TextBox 13"/>
          <p:cNvSpPr txBox="1">
            <a:spLocks noChangeArrowheads="1"/>
          </p:cNvSpPr>
          <p:nvPr/>
        </p:nvSpPr>
        <p:spPr bwMode="auto">
          <a:xfrm>
            <a:off x="6377381" y="3936570"/>
            <a:ext cx="4493849" cy="369332"/>
          </a:xfrm>
          <a:prstGeom prst="rect">
            <a:avLst/>
          </a:prstGeom>
          <a:solidFill>
            <a:srgbClr val="92D050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en-US" sz="1800" dirty="0">
                <a:solidFill>
                  <a:srgbClr val="000000"/>
                </a:solidFill>
                <a:latin typeface="Calibri"/>
              </a:rPr>
              <a:t>Meta-Path: </a:t>
            </a:r>
            <a:r>
              <a:rPr lang="en-US" altLang="en-US" sz="1800" i="1" dirty="0">
                <a:solidFill>
                  <a:srgbClr val="000000"/>
                </a:solidFill>
                <a:latin typeface="Calibri"/>
              </a:rPr>
              <a:t>Author-Paper-Venue-Paper-Author</a:t>
            </a:r>
            <a:r>
              <a:rPr lang="en-US" altLang="en-US" sz="1800" dirty="0">
                <a:solidFill>
                  <a:srgbClr val="000000"/>
                </a:solidFill>
                <a:latin typeface="Calibri"/>
              </a:rPr>
              <a:t> </a:t>
            </a: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53" y="4159694"/>
            <a:ext cx="1602482" cy="1399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9"/>
          <p:cNvSpPr txBox="1">
            <a:spLocks noChangeArrowheads="1"/>
          </p:cNvSpPr>
          <p:nvPr/>
        </p:nvSpPr>
        <p:spPr bwMode="auto">
          <a:xfrm>
            <a:off x="127063" y="5562807"/>
            <a:ext cx="1894626" cy="646331"/>
          </a:xfrm>
          <a:prstGeom prst="rect">
            <a:avLst/>
          </a:prstGeom>
          <a:solidFill>
            <a:srgbClr val="F0CDBC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en-US" sz="1800" dirty="0" smtClean="0">
                <a:solidFill>
                  <a:srgbClr val="000000"/>
                </a:solidFill>
                <a:latin typeface="Calibri"/>
              </a:rPr>
              <a:t>Co-authorship Meta-path: A-P-A</a:t>
            </a:r>
            <a:endParaRPr lang="en-US" altLang="en-US" sz="1800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454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8572"/>
            <a:ext cx="12192000" cy="609600"/>
          </a:xfrm>
        </p:spPr>
        <p:txBody>
          <a:bodyPr vert="horz" lIns="92075" tIns="46038" rIns="92075" bIns="46038" rtlCol="0" anchor="ctr">
            <a:noAutofit/>
          </a:bodyPr>
          <a:lstStyle/>
          <a:p>
            <a:r>
              <a:rPr lang="en-US" sz="4000" b="1" dirty="0" smtClean="0"/>
              <a:t>Existing Popular </a:t>
            </a:r>
            <a:r>
              <a:rPr lang="en-US" sz="4000" b="1" dirty="0"/>
              <a:t>Similarity </a:t>
            </a:r>
            <a:r>
              <a:rPr lang="en-US" sz="4000" b="1" dirty="0" smtClean="0"/>
              <a:t>Measures for Networks</a:t>
            </a:r>
            <a:endParaRPr lang="en-US" altLang="zh-CN" sz="3600" b="1" dirty="0">
              <a:ea typeface="SimSun" panose="02010600030101010101" pitchFamily="2" charset="-122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6962" y="1160870"/>
            <a:ext cx="9184979" cy="5618302"/>
          </a:xfrm>
        </p:spPr>
        <p:txBody>
          <a:bodyPr vert="horz" lIns="92075" tIns="46038" rIns="92075" bIns="46038" rtlCol="0">
            <a:noAutofit/>
          </a:bodyPr>
          <a:lstStyle/>
          <a:p>
            <a:r>
              <a:rPr lang="en-US" altLang="en-US" dirty="0" smtClean="0"/>
              <a:t>Random </a:t>
            </a:r>
            <a:r>
              <a:rPr lang="en-US" altLang="en-US" dirty="0"/>
              <a:t>walk (RW): </a:t>
            </a:r>
            <a:endParaRPr lang="en-US" altLang="en-US" dirty="0" smtClean="0"/>
          </a:p>
          <a:p>
            <a:pPr lvl="1"/>
            <a:r>
              <a:rPr lang="en-US" altLang="en-US" dirty="0" smtClean="0"/>
              <a:t>The probability of random walk starting at </a:t>
            </a:r>
            <a:r>
              <a:rPr lang="en-US" altLang="en-US" i="1" dirty="0" smtClean="0"/>
              <a:t>x</a:t>
            </a:r>
            <a:r>
              <a:rPr lang="en-US" altLang="en-US" dirty="0" smtClean="0"/>
              <a:t> and ending at </a:t>
            </a:r>
            <a:r>
              <a:rPr lang="en-US" altLang="en-US" i="1" dirty="0" smtClean="0"/>
              <a:t>y</a:t>
            </a:r>
            <a:r>
              <a:rPr lang="en-US" altLang="en-US" dirty="0" smtClean="0"/>
              <a:t>, with meta-path </a:t>
            </a:r>
            <a:r>
              <a:rPr lang="en-US" altLang="en-US" i="1" dirty="0" smtClean="0"/>
              <a:t>P</a:t>
            </a:r>
          </a:p>
          <a:p>
            <a:pPr marL="384165" lvl="2" indent="0">
              <a:buNone/>
            </a:pPr>
            <a:endParaRPr lang="en-US" altLang="en-US" dirty="0" smtClean="0"/>
          </a:p>
          <a:p>
            <a:pPr lvl="1"/>
            <a:r>
              <a:rPr lang="en-US" altLang="en-US" dirty="0" smtClean="0"/>
              <a:t>Used in Personalized PageRank (P-</a:t>
            </a:r>
            <a:r>
              <a:rPr lang="en-US" altLang="en-US" dirty="0" err="1" smtClean="0"/>
              <a:t>Pagerank</a:t>
            </a:r>
            <a:r>
              <a:rPr lang="en-US" altLang="en-US" dirty="0" smtClean="0"/>
              <a:t>) (</a:t>
            </a:r>
            <a:r>
              <a:rPr lang="en-US" altLang="en-US" dirty="0" err="1" smtClean="0"/>
              <a:t>Jeh</a:t>
            </a:r>
            <a:r>
              <a:rPr lang="en-US" altLang="en-US" dirty="0" smtClean="0"/>
              <a:t> and </a:t>
            </a:r>
            <a:r>
              <a:rPr lang="en-US" altLang="en-US" dirty="0" err="1" smtClean="0"/>
              <a:t>Widom</a:t>
            </a:r>
            <a:r>
              <a:rPr lang="en-US" altLang="en-US" dirty="0" smtClean="0"/>
              <a:t> 2003)</a:t>
            </a:r>
          </a:p>
          <a:p>
            <a:pPr lvl="1"/>
            <a:r>
              <a:rPr lang="en-US" altLang="en-US" dirty="0"/>
              <a:t>Favors </a:t>
            </a:r>
            <a:r>
              <a:rPr lang="en-US" altLang="en-US" b="1" dirty="0">
                <a:solidFill>
                  <a:srgbClr val="FF0000"/>
                </a:solidFill>
              </a:rPr>
              <a:t>highly visible </a:t>
            </a:r>
            <a:r>
              <a:rPr lang="en-US" altLang="en-US" dirty="0"/>
              <a:t>objects (i.e., objects with large degrees</a:t>
            </a:r>
            <a:r>
              <a:rPr lang="en-US" altLang="en-US" dirty="0" smtClean="0"/>
              <a:t>)</a:t>
            </a:r>
          </a:p>
          <a:p>
            <a:r>
              <a:rPr lang="en-US" altLang="en-US" dirty="0" smtClean="0"/>
              <a:t>Pairwise </a:t>
            </a:r>
            <a:r>
              <a:rPr lang="en-US" altLang="en-US" dirty="0"/>
              <a:t>random walk (PRW): </a:t>
            </a:r>
            <a:endParaRPr lang="en-US" altLang="en-US" dirty="0" smtClean="0"/>
          </a:p>
          <a:p>
            <a:pPr lvl="1"/>
            <a:r>
              <a:rPr lang="en-US" altLang="en-US" dirty="0" smtClean="0"/>
              <a:t>The </a:t>
            </a:r>
            <a:r>
              <a:rPr lang="en-US" altLang="en-US" dirty="0"/>
              <a:t>probability of </a:t>
            </a:r>
            <a:r>
              <a:rPr lang="en-US" altLang="en-US" dirty="0" smtClean="0"/>
              <a:t>pairwise </a:t>
            </a:r>
            <a:r>
              <a:rPr lang="en-US" altLang="en-US" dirty="0"/>
              <a:t>random walk </a:t>
            </a:r>
            <a:r>
              <a:rPr lang="en-US" altLang="en-US" dirty="0" smtClean="0"/>
              <a:t>starting </a:t>
            </a:r>
            <a:r>
              <a:rPr lang="en-US" altLang="en-US" dirty="0"/>
              <a:t>at (</a:t>
            </a:r>
            <a:r>
              <a:rPr lang="en-US" altLang="en-US" i="1" dirty="0" smtClean="0"/>
              <a:t>x, y</a:t>
            </a:r>
            <a:r>
              <a:rPr lang="en-US" altLang="en-US" dirty="0" smtClean="0"/>
              <a:t>) </a:t>
            </a:r>
            <a:r>
              <a:rPr lang="en-US" altLang="en-US" dirty="0"/>
              <a:t>and ending at </a:t>
            </a:r>
            <a:r>
              <a:rPr lang="en-US" altLang="en-US" dirty="0" smtClean="0"/>
              <a:t>a common object (say </a:t>
            </a:r>
            <a:r>
              <a:rPr lang="en-US" altLang="en-US" i="1" dirty="0" smtClean="0"/>
              <a:t>z</a:t>
            </a:r>
            <a:r>
              <a:rPr lang="en-US" altLang="en-US" dirty="0" smtClean="0"/>
              <a:t>), following a meta-path (</a:t>
            </a:r>
            <a:r>
              <a:rPr lang="en-US" altLang="en-US" i="1" dirty="0" smtClean="0"/>
              <a:t>P</a:t>
            </a:r>
            <a:r>
              <a:rPr lang="en-US" altLang="en-US" i="1" baseline="-25000" dirty="0" smtClean="0"/>
              <a:t>1</a:t>
            </a:r>
            <a:r>
              <a:rPr lang="en-US" altLang="en-US" i="1" dirty="0" smtClean="0"/>
              <a:t>, P</a:t>
            </a:r>
            <a:r>
              <a:rPr lang="en-US" altLang="en-US" i="1" baseline="-25000" dirty="0" smtClean="0"/>
              <a:t>2</a:t>
            </a:r>
            <a:r>
              <a:rPr lang="en-US" altLang="en-US" dirty="0" smtClean="0"/>
              <a:t>)</a:t>
            </a:r>
            <a:endParaRPr lang="en-US" altLang="en-US" dirty="0"/>
          </a:p>
          <a:p>
            <a:pPr marL="384165" lvl="2" indent="0">
              <a:buNone/>
            </a:pPr>
            <a:endParaRPr lang="en-US" altLang="en-US" dirty="0"/>
          </a:p>
          <a:p>
            <a:pPr lvl="2"/>
            <a:r>
              <a:rPr lang="en-US" altLang="en-US" dirty="0"/>
              <a:t>Used in </a:t>
            </a:r>
            <a:r>
              <a:rPr lang="en-US" altLang="en-US" dirty="0" err="1" smtClean="0"/>
              <a:t>SimRank</a:t>
            </a:r>
            <a:r>
              <a:rPr lang="en-US" altLang="en-US" dirty="0" smtClean="0"/>
              <a:t> (</a:t>
            </a:r>
            <a:r>
              <a:rPr lang="en-US" altLang="en-US" dirty="0" err="1"/>
              <a:t>Jeh</a:t>
            </a:r>
            <a:r>
              <a:rPr lang="en-US" altLang="en-US" dirty="0"/>
              <a:t> and </a:t>
            </a:r>
            <a:r>
              <a:rPr lang="en-US" altLang="en-US" dirty="0" err="1"/>
              <a:t>Widom</a:t>
            </a:r>
            <a:r>
              <a:rPr lang="en-US" altLang="en-US" dirty="0"/>
              <a:t> </a:t>
            </a:r>
            <a:r>
              <a:rPr lang="en-US" altLang="en-US" dirty="0" smtClean="0"/>
              <a:t>2002)</a:t>
            </a:r>
          </a:p>
          <a:p>
            <a:pPr lvl="2"/>
            <a:r>
              <a:rPr lang="en-US" altLang="en-US" dirty="0"/>
              <a:t>Favors </a:t>
            </a:r>
            <a:r>
              <a:rPr lang="en-US" altLang="en-US" b="1" i="1" dirty="0" smtClean="0">
                <a:solidFill>
                  <a:srgbClr val="FF0000"/>
                </a:solidFill>
              </a:rPr>
              <a:t>pure</a:t>
            </a:r>
            <a:r>
              <a:rPr lang="en-US" altLang="en-US" dirty="0" smtClean="0"/>
              <a:t> </a:t>
            </a:r>
            <a:r>
              <a:rPr lang="en-US" altLang="en-US" dirty="0"/>
              <a:t>objects (i.e., objects with highly skewed distribution in their in-links or out-links</a:t>
            </a:r>
            <a:r>
              <a:rPr lang="en-US" altLang="en-US" dirty="0" smtClean="0"/>
              <a:t>)</a:t>
            </a:r>
            <a:endParaRPr lang="en-US" altLang="en-US" dirty="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3285672" y="2318592"/>
          <a:ext cx="3063101" cy="5809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72" name="Equation" r:id="rId4" imgW="1473120" imgH="279360" progId="Equation.DSMT4">
                  <p:embed/>
                </p:oleObj>
              </mc:Choice>
              <mc:Fallback>
                <p:oleObj name="Equation" r:id="rId4" imgW="147312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85672" y="2318592"/>
                        <a:ext cx="3063101" cy="5809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3158922" y="4921598"/>
          <a:ext cx="520382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73" name="Equation" r:id="rId6" imgW="2501640" imgH="279360" progId="Equation.DSMT4">
                  <p:embed/>
                </p:oleObj>
              </mc:Choice>
              <mc:Fallback>
                <p:oleObj name="Equation" r:id="rId6" imgW="25016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58922" y="4921598"/>
                        <a:ext cx="5203825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9385580" y="2002204"/>
            <a:ext cx="1657356" cy="632776"/>
            <a:chOff x="7638261" y="1961493"/>
            <a:chExt cx="1657356" cy="632776"/>
          </a:xfrm>
        </p:grpSpPr>
        <p:sp>
          <p:nvSpPr>
            <p:cNvPr id="2" name="Oval 1"/>
            <p:cNvSpPr/>
            <p:nvPr/>
          </p:nvSpPr>
          <p:spPr>
            <a:xfrm>
              <a:off x="7651325" y="2296410"/>
              <a:ext cx="307818" cy="2978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8987799" y="2284038"/>
              <a:ext cx="307818" cy="29785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>
              <a:off x="7928545" y="2186948"/>
              <a:ext cx="1041148" cy="263287"/>
            </a:xfrm>
            <a:custGeom>
              <a:avLst/>
              <a:gdLst>
                <a:gd name="connsiteX0" fmla="*/ 0 w 1041148"/>
                <a:gd name="connsiteY0" fmla="*/ 199912 h 263287"/>
                <a:gd name="connsiteX1" fmla="*/ 543207 w 1041148"/>
                <a:gd name="connsiteY1" fmla="*/ 736 h 263287"/>
                <a:gd name="connsiteX2" fmla="*/ 1041148 w 1041148"/>
                <a:gd name="connsiteY2" fmla="*/ 263287 h 263287"/>
                <a:gd name="connsiteX3" fmla="*/ 1041148 w 1041148"/>
                <a:gd name="connsiteY3" fmla="*/ 263287 h 263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1148" h="263287">
                  <a:moveTo>
                    <a:pt x="0" y="199912"/>
                  </a:moveTo>
                  <a:cubicBezTo>
                    <a:pt x="184841" y="95043"/>
                    <a:pt x="369682" y="-9826"/>
                    <a:pt x="543207" y="736"/>
                  </a:cubicBezTo>
                  <a:cubicBezTo>
                    <a:pt x="716732" y="11298"/>
                    <a:pt x="1041148" y="263287"/>
                    <a:pt x="1041148" y="263287"/>
                  </a:cubicBezTo>
                  <a:lnTo>
                    <a:pt x="1041148" y="263287"/>
                  </a:ln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57189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38261" y="1994587"/>
              <a:ext cx="30781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89"/>
              <a:r>
                <a:rPr lang="en-US" dirty="0" smtClean="0">
                  <a:solidFill>
                    <a:srgbClr val="000000"/>
                  </a:solidFill>
                </a:rPr>
                <a:t>X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969693" y="1961493"/>
              <a:ext cx="325924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89"/>
              <a:r>
                <a:rPr lang="en-US" dirty="0" smtClean="0">
                  <a:solidFill>
                    <a:srgbClr val="000000"/>
                  </a:solidFill>
                </a:rPr>
                <a:t>Y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75441" y="2153853"/>
              <a:ext cx="325924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89"/>
              <a:r>
                <a:rPr lang="en-US" b="1" dirty="0" smtClean="0">
                  <a:solidFill>
                    <a:srgbClr val="000000"/>
                  </a:solidFill>
                </a:rPr>
                <a:t>P</a:t>
              </a:r>
              <a:endParaRPr lang="en-US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9426032" y="4677265"/>
            <a:ext cx="1657356" cy="1104358"/>
            <a:chOff x="9426032" y="4677265"/>
            <a:chExt cx="1657356" cy="1104358"/>
          </a:xfrm>
        </p:grpSpPr>
        <p:grpSp>
          <p:nvGrpSpPr>
            <p:cNvPr id="28" name="Group 27"/>
            <p:cNvGrpSpPr/>
            <p:nvPr/>
          </p:nvGrpSpPr>
          <p:grpSpPr>
            <a:xfrm>
              <a:off x="9426032" y="4677265"/>
              <a:ext cx="1657356" cy="1069690"/>
              <a:chOff x="9398644" y="3126801"/>
              <a:chExt cx="1657356" cy="1069690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9411708" y="3461718"/>
                <a:ext cx="307818" cy="297859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0748182" y="3449346"/>
                <a:ext cx="307818" cy="297859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9398644" y="3159895"/>
                <a:ext cx="307818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189"/>
                <a:r>
                  <a:rPr lang="en-US" dirty="0" smtClean="0">
                    <a:solidFill>
                      <a:srgbClr val="000000"/>
                    </a:solidFill>
                  </a:rPr>
                  <a:t>X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0730076" y="3126801"/>
                <a:ext cx="325924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189"/>
                <a:r>
                  <a:rPr lang="en-US" dirty="0" smtClean="0">
                    <a:solidFill>
                      <a:srgbClr val="000000"/>
                    </a:solidFill>
                  </a:rPr>
                  <a:t>Y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9698553" y="3654078"/>
                <a:ext cx="457716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189"/>
                <a:r>
                  <a:rPr lang="en-US" b="1" dirty="0" smtClean="0">
                    <a:solidFill>
                      <a:srgbClr val="000000"/>
                    </a:solidFill>
                  </a:rPr>
                  <a:t>P</a:t>
                </a:r>
                <a:r>
                  <a:rPr lang="en-US" b="1" baseline="-25000" dirty="0" smtClean="0">
                    <a:solidFill>
                      <a:srgbClr val="000000"/>
                    </a:solidFill>
                  </a:rPr>
                  <a:t>1</a:t>
                </a:r>
                <a:endParaRPr lang="en-US" b="1" baseline="-250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10185722" y="3898632"/>
                <a:ext cx="307818" cy="297859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Freeform 25"/>
              <p:cNvSpPr/>
              <p:nvPr/>
            </p:nvSpPr>
            <p:spPr>
              <a:xfrm>
                <a:off x="9614780" y="3748135"/>
                <a:ext cx="588475" cy="376195"/>
              </a:xfrm>
              <a:custGeom>
                <a:avLst/>
                <a:gdLst>
                  <a:gd name="connsiteX0" fmla="*/ 0 w 588475"/>
                  <a:gd name="connsiteY0" fmla="*/ 0 h 376195"/>
                  <a:gd name="connsiteX1" fmla="*/ 126749 w 588475"/>
                  <a:gd name="connsiteY1" fmla="*/ 362138 h 376195"/>
                  <a:gd name="connsiteX2" fmla="*/ 588475 w 588475"/>
                  <a:gd name="connsiteY2" fmla="*/ 307817 h 376195"/>
                  <a:gd name="connsiteX3" fmla="*/ 588475 w 588475"/>
                  <a:gd name="connsiteY3" fmla="*/ 307817 h 376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8475" h="376195">
                    <a:moveTo>
                      <a:pt x="0" y="0"/>
                    </a:moveTo>
                    <a:cubicBezTo>
                      <a:pt x="14335" y="155417"/>
                      <a:pt x="28670" y="310835"/>
                      <a:pt x="126749" y="362138"/>
                    </a:cubicBezTo>
                    <a:cubicBezTo>
                      <a:pt x="224828" y="413441"/>
                      <a:pt x="588475" y="307817"/>
                      <a:pt x="588475" y="307817"/>
                    </a:cubicBezTo>
                    <a:lnTo>
                      <a:pt x="588475" y="307817"/>
                    </a:lnTo>
                  </a:path>
                </a:pathLst>
              </a:custGeom>
              <a:ln>
                <a:headEnd type="none" w="med" len="med"/>
                <a:tailEnd type="triangle" w="med" len="med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457189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Freeform 26"/>
              <p:cNvSpPr/>
              <p:nvPr/>
            </p:nvSpPr>
            <p:spPr>
              <a:xfrm>
                <a:off x="10306339" y="3609604"/>
                <a:ext cx="431071" cy="274333"/>
              </a:xfrm>
              <a:custGeom>
                <a:avLst/>
                <a:gdLst>
                  <a:gd name="connsiteX0" fmla="*/ 431071 w 431071"/>
                  <a:gd name="connsiteY0" fmla="*/ 2729 h 274333"/>
                  <a:gd name="connsiteX1" fmla="*/ 32718 w 431071"/>
                  <a:gd name="connsiteY1" fmla="*/ 38943 h 274333"/>
                  <a:gd name="connsiteX2" fmla="*/ 23665 w 431071"/>
                  <a:gd name="connsiteY2" fmla="*/ 274333 h 274333"/>
                  <a:gd name="connsiteX3" fmla="*/ 23665 w 431071"/>
                  <a:gd name="connsiteY3" fmla="*/ 274333 h 274333"/>
                  <a:gd name="connsiteX4" fmla="*/ 23665 w 431071"/>
                  <a:gd name="connsiteY4" fmla="*/ 274333 h 274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1071" h="274333">
                    <a:moveTo>
                      <a:pt x="431071" y="2729"/>
                    </a:moveTo>
                    <a:cubicBezTo>
                      <a:pt x="265845" y="-1798"/>
                      <a:pt x="100619" y="-6324"/>
                      <a:pt x="32718" y="38943"/>
                    </a:cubicBezTo>
                    <a:cubicBezTo>
                      <a:pt x="-35183" y="84210"/>
                      <a:pt x="23665" y="274333"/>
                      <a:pt x="23665" y="274333"/>
                    </a:cubicBezTo>
                    <a:lnTo>
                      <a:pt x="23665" y="274333"/>
                    </a:lnTo>
                    <a:lnTo>
                      <a:pt x="23665" y="274333"/>
                    </a:lnTo>
                  </a:path>
                </a:pathLst>
              </a:custGeom>
              <a:ln>
                <a:headEnd type="none" w="med" len="med"/>
                <a:tailEnd type="triangle" w="med" len="med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457189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0175239" y="3273147"/>
                <a:ext cx="580969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189"/>
                <a:r>
                  <a:rPr lang="en-US" b="1" dirty="0" smtClean="0">
                    <a:solidFill>
                      <a:srgbClr val="000000"/>
                    </a:solidFill>
                  </a:rPr>
                  <a:t>P</a:t>
                </a:r>
                <a:r>
                  <a:rPr lang="en-US" b="1" baseline="-25000" dirty="0" smtClean="0">
                    <a:solidFill>
                      <a:srgbClr val="000000"/>
                    </a:solidFill>
                  </a:rPr>
                  <a:t>2</a:t>
                </a:r>
                <a:r>
                  <a:rPr lang="en-US" b="1" baseline="30000" dirty="0" smtClean="0">
                    <a:solidFill>
                      <a:srgbClr val="000000"/>
                    </a:solidFill>
                  </a:rPr>
                  <a:t>-1</a:t>
                </a:r>
                <a:endParaRPr lang="en-US" b="1" baseline="300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10508036" y="5396902"/>
              <a:ext cx="325924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89"/>
              <a:r>
                <a:rPr lang="en-US" dirty="0" smtClean="0">
                  <a:solidFill>
                    <a:srgbClr val="000000"/>
                  </a:solidFill>
                </a:rPr>
                <a:t>Z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9801780" y="3067834"/>
            <a:ext cx="1830463" cy="1323439"/>
          </a:xfrm>
          <a:prstGeom prst="rect">
            <a:avLst/>
          </a:prstGeom>
          <a:solidFill>
            <a:srgbClr val="F0CDB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Tahoma" panose="020B0604030504040204" pitchFamily="34" charset="0"/>
              </a:rPr>
              <a:t>Note: P-PageRank and </a:t>
            </a:r>
            <a:r>
              <a:rPr lang="en-US" sz="1600" dirty="0" err="1">
                <a:solidFill>
                  <a:srgbClr val="000000"/>
                </a:solidFill>
                <a:latin typeface="Tahoma" panose="020B0604030504040204" pitchFamily="34" charset="0"/>
              </a:rPr>
              <a:t>SimRank</a:t>
            </a:r>
            <a:r>
              <a:rPr lang="en-US" sz="1600" dirty="0">
                <a:solidFill>
                  <a:srgbClr val="000000"/>
                </a:solidFill>
                <a:latin typeface="Tahoma" panose="020B0604030504040204" pitchFamily="34" charset="0"/>
              </a:rPr>
              <a:t> do not distinguish object type and relationship type</a:t>
            </a:r>
          </a:p>
        </p:txBody>
      </p:sp>
    </p:spTree>
    <p:extLst>
      <p:ext uri="{BB962C8B-B14F-4D97-AF65-F5344CB8AC3E}">
        <p14:creationId xmlns:p14="http://schemas.microsoft.com/office/powerpoint/2010/main" val="141637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-13888" y="252724"/>
            <a:ext cx="12192000" cy="609600"/>
          </a:xfrm>
        </p:spPr>
        <p:txBody>
          <a:bodyPr vert="horz" lIns="92075" tIns="46038" rIns="92075" bIns="46038" rtlCol="0" anchor="ctr">
            <a:noAutofit/>
          </a:bodyPr>
          <a:lstStyle/>
          <a:p>
            <a:r>
              <a:rPr lang="en-US" sz="4000" b="1" dirty="0" err="1" smtClean="0"/>
              <a:t>SimRank</a:t>
            </a:r>
            <a:r>
              <a:rPr lang="en-US" sz="4000" b="1" dirty="0" smtClean="0"/>
              <a:t> and Personalized PageRank</a:t>
            </a:r>
            <a:endParaRPr lang="en-US" altLang="zh-CN" sz="3600" b="1" dirty="0">
              <a:ea typeface="SimSun" panose="02010600030101010101" pitchFamily="2" charset="-122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91875" y="1151224"/>
            <a:ext cx="10726474" cy="5596398"/>
          </a:xfrm>
        </p:spPr>
        <p:txBody>
          <a:bodyPr vert="horz" lIns="92075" tIns="46038" rIns="92075" bIns="46038" rtlCol="0">
            <a:noAutofit/>
          </a:bodyPr>
          <a:lstStyle/>
          <a:p>
            <a:r>
              <a:rPr lang="en-US" altLang="en-US" dirty="0" err="1"/>
              <a:t>SimRank</a:t>
            </a:r>
            <a:r>
              <a:rPr lang="en-US" altLang="en-US" dirty="0"/>
              <a:t> (</a:t>
            </a:r>
            <a:r>
              <a:rPr lang="en-US" altLang="en-US" dirty="0" err="1"/>
              <a:t>Jeh</a:t>
            </a:r>
            <a:r>
              <a:rPr lang="en-US" altLang="en-US" dirty="0"/>
              <a:t> and </a:t>
            </a:r>
            <a:r>
              <a:rPr lang="en-US" altLang="en-US" dirty="0" err="1"/>
              <a:t>Widom</a:t>
            </a:r>
            <a:r>
              <a:rPr lang="en-US" altLang="en-US" dirty="0"/>
              <a:t> 2002)</a:t>
            </a:r>
          </a:p>
          <a:p>
            <a:pPr lvl="1"/>
            <a:r>
              <a:rPr lang="en-US" dirty="0" smtClean="0"/>
              <a:t>Base: </a:t>
            </a:r>
            <a:r>
              <a:rPr lang="en-US" dirty="0"/>
              <a:t>objects are maximally similar to </a:t>
            </a:r>
            <a:r>
              <a:rPr lang="en-US" dirty="0" smtClean="0"/>
              <a:t>themselves, i.e.,  </a:t>
            </a:r>
          </a:p>
          <a:p>
            <a:pPr lvl="1"/>
            <a:r>
              <a:rPr lang="en-US" dirty="0" smtClean="0"/>
              <a:t>Induction:  Two </a:t>
            </a:r>
            <a:r>
              <a:rPr lang="en-US" dirty="0"/>
              <a:t>objects are considered to be similar if they are referenced by similar </a:t>
            </a:r>
            <a:r>
              <a:rPr lang="en-US" dirty="0" smtClean="0"/>
              <a:t>objects</a:t>
            </a:r>
          </a:p>
          <a:p>
            <a:pPr lvl="1"/>
            <a:endParaRPr lang="en-US" altLang="en-US" dirty="0" smtClean="0"/>
          </a:p>
          <a:p>
            <a:pPr lvl="1"/>
            <a:r>
              <a:rPr lang="en-US" altLang="en-US" dirty="0" smtClean="0"/>
              <a:t>The computation is quite costly: Many efficient computation methods proposed</a:t>
            </a:r>
          </a:p>
          <a:p>
            <a:pPr lvl="1"/>
            <a:endParaRPr lang="en-US" altLang="en-US" dirty="0" smtClean="0"/>
          </a:p>
          <a:p>
            <a:r>
              <a:rPr lang="en-US" altLang="en-US" dirty="0" smtClean="0"/>
              <a:t>Personalized PageRank (P-</a:t>
            </a:r>
            <a:r>
              <a:rPr lang="en-US" altLang="en-US" dirty="0" err="1" smtClean="0"/>
              <a:t>Pagerank</a:t>
            </a:r>
            <a:r>
              <a:rPr lang="en-US" altLang="en-US" dirty="0" smtClean="0"/>
              <a:t>) (</a:t>
            </a:r>
            <a:r>
              <a:rPr lang="en-US" altLang="en-US" dirty="0" err="1" smtClean="0"/>
              <a:t>Jeh</a:t>
            </a:r>
            <a:r>
              <a:rPr lang="en-US" altLang="en-US" dirty="0" smtClean="0"/>
              <a:t> and </a:t>
            </a:r>
            <a:r>
              <a:rPr lang="en-US" altLang="en-US" dirty="0" err="1" smtClean="0"/>
              <a:t>Widom</a:t>
            </a:r>
            <a:r>
              <a:rPr lang="en-US" altLang="en-US" dirty="0" smtClean="0"/>
              <a:t> 2003)</a:t>
            </a:r>
          </a:p>
          <a:p>
            <a:pPr lvl="1"/>
            <a:r>
              <a:rPr lang="en-US" altLang="en-US" dirty="0" smtClean="0"/>
              <a:t>P-PageRank score </a:t>
            </a:r>
            <a:r>
              <a:rPr lang="en-US" altLang="en-US" i="1" dirty="0" smtClean="0"/>
              <a:t>x</a:t>
            </a:r>
            <a:r>
              <a:rPr lang="en-US" altLang="en-US" dirty="0" smtClean="0"/>
              <a:t> is defined as:   </a:t>
            </a:r>
            <a:r>
              <a:rPr lang="en-US" i="1" dirty="0"/>
              <a:t>x</a:t>
            </a:r>
            <a:r>
              <a:rPr lang="en-US" dirty="0"/>
              <a:t> = </a:t>
            </a:r>
            <a:r>
              <a:rPr lang="el-GR" dirty="0"/>
              <a:t>α</a:t>
            </a:r>
            <a:r>
              <a:rPr lang="en-US" dirty="0" err="1"/>
              <a:t>P</a:t>
            </a:r>
            <a:r>
              <a:rPr lang="en-US" i="1" dirty="0" err="1"/>
              <a:t>x</a:t>
            </a:r>
            <a:r>
              <a:rPr lang="en-US" dirty="0"/>
              <a:t> + (1 − </a:t>
            </a:r>
            <a:r>
              <a:rPr lang="el-GR" dirty="0"/>
              <a:t>α)</a:t>
            </a:r>
            <a:r>
              <a:rPr lang="en-US" i="1" dirty="0"/>
              <a:t>b</a:t>
            </a:r>
            <a:r>
              <a:rPr lang="en-US" dirty="0" smtClean="0"/>
              <a:t>,  where </a:t>
            </a:r>
            <a:r>
              <a:rPr lang="en-US" dirty="0"/>
              <a:t>P </a:t>
            </a:r>
            <a:r>
              <a:rPr lang="en-US" dirty="0" smtClean="0"/>
              <a:t>is </a:t>
            </a:r>
            <a:r>
              <a:rPr lang="en-US" dirty="0"/>
              <a:t>a transition matrix of </a:t>
            </a:r>
            <a:r>
              <a:rPr lang="en-US" dirty="0" smtClean="0"/>
              <a:t>the network G, </a:t>
            </a:r>
            <a:r>
              <a:rPr lang="en-US" i="1" dirty="0" smtClean="0"/>
              <a:t>b</a:t>
            </a:r>
            <a:r>
              <a:rPr lang="en-US" dirty="0" smtClean="0"/>
              <a:t> is a stochastic </a:t>
            </a:r>
            <a:r>
              <a:rPr lang="en-US" dirty="0"/>
              <a:t>vector, called </a:t>
            </a:r>
            <a:r>
              <a:rPr lang="en-US" i="1" dirty="0"/>
              <a:t>personalized </a:t>
            </a:r>
            <a:r>
              <a:rPr lang="en-US" i="1" dirty="0" smtClean="0"/>
              <a:t>vector</a:t>
            </a:r>
            <a:r>
              <a:rPr lang="en-US" dirty="0" smtClean="0"/>
              <a:t>, and α </a:t>
            </a:r>
            <a:r>
              <a:rPr lang="en-US" dirty="0"/>
              <a:t>∈ (0, 1) is </a:t>
            </a:r>
            <a:r>
              <a:rPr lang="en-US" dirty="0" smtClean="0"/>
              <a:t>the </a:t>
            </a:r>
            <a:r>
              <a:rPr lang="en-US" i="1" dirty="0"/>
              <a:t>teleportation </a:t>
            </a:r>
            <a:r>
              <a:rPr lang="en-US" i="1" dirty="0" smtClean="0"/>
              <a:t>constant</a:t>
            </a:r>
            <a:endParaRPr lang="en-US" altLang="en-US" i="1" dirty="0"/>
          </a:p>
          <a:p>
            <a:pPr lvl="1"/>
            <a:r>
              <a:rPr lang="en-US" altLang="en-US" dirty="0" smtClean="0"/>
              <a:t>Efficient computation methods are also studied (e.g., </a:t>
            </a:r>
            <a:r>
              <a:rPr lang="en-US" dirty="0" err="1" smtClean="0"/>
              <a:t>Maehara</a:t>
            </a:r>
            <a:r>
              <a:rPr lang="en-US" dirty="0" smtClean="0"/>
              <a:t>, et al.,</a:t>
            </a:r>
            <a:r>
              <a:rPr lang="en-US" altLang="en-US" dirty="0" smtClean="0"/>
              <a:t> VLDB’14)</a:t>
            </a:r>
          </a:p>
          <a:p>
            <a:pPr marL="384165" lvl="2" indent="0">
              <a:buNone/>
            </a:pPr>
            <a:endParaRPr lang="en-US" altLang="en-US" dirty="0"/>
          </a:p>
        </p:txBody>
      </p:sp>
      <p:pic>
        <p:nvPicPr>
          <p:cNvPr id="45068" name="Picture 12" descr="s(a, b) = \frac{C}{\left|I(a)\right| \left|I(b)\right|}&#10; \sum_{i=1}^{\left|I(a)\right|}\sum_{j=1}^{\left|I(b)\right|}&#10; s(I_i(a), I_j(b)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110" y="2428411"/>
            <a:ext cx="3796898" cy="83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70" name="Picture 14" descr=" s_0(a, b) =&#10; \begin{cases}&#10;  1 \mbox{  } , \mbox{    } \mbox{if } a = b  \mbox{  } , \\&#10;  0 \mbox{  } , \mbox{    } \mbox{if } a \neq b \mbox{  } .&#10; \end{cases}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064" y="1412600"/>
            <a:ext cx="2172323" cy="635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21696" y="6232667"/>
            <a:ext cx="7956316" cy="3847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Glen </a:t>
            </a:r>
            <a:r>
              <a:rPr lang="en-US" dirty="0" err="1"/>
              <a:t>Jeh</a:t>
            </a:r>
            <a:r>
              <a:rPr lang="en-US" dirty="0"/>
              <a:t> and Jennifer </a:t>
            </a:r>
            <a:r>
              <a:rPr lang="en-US" dirty="0" err="1"/>
              <a:t>Widom</a:t>
            </a:r>
            <a:r>
              <a:rPr lang="en-US" dirty="0"/>
              <a:t>. Scaling Personalized Web </a:t>
            </a:r>
            <a:r>
              <a:rPr lang="en-US" dirty="0" smtClean="0"/>
              <a:t>Search, </a:t>
            </a:r>
            <a:r>
              <a:rPr lang="en-US" dirty="0"/>
              <a:t>In </a:t>
            </a:r>
            <a:r>
              <a:rPr lang="en-US" i="1" dirty="0" smtClean="0"/>
              <a:t>WWW </a:t>
            </a:r>
            <a:r>
              <a:rPr lang="en-US" dirty="0" smtClean="0"/>
              <a:t>2003</a:t>
            </a:r>
            <a:r>
              <a:rPr lang="en-US" dirty="0"/>
              <a:t> 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48173" y="3772962"/>
            <a:ext cx="9406154" cy="3847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Glen </a:t>
            </a:r>
            <a:r>
              <a:rPr lang="en-US" dirty="0" err="1"/>
              <a:t>Jeh</a:t>
            </a:r>
            <a:r>
              <a:rPr lang="en-US" dirty="0"/>
              <a:t> and Jennifer </a:t>
            </a:r>
            <a:r>
              <a:rPr lang="en-US" dirty="0" err="1"/>
              <a:t>Widom</a:t>
            </a:r>
            <a:r>
              <a:rPr lang="en-US" dirty="0" smtClean="0"/>
              <a:t>. </a:t>
            </a:r>
            <a:r>
              <a:rPr lang="en-US" dirty="0" err="1" smtClean="0"/>
              <a:t>SimRank</a:t>
            </a:r>
            <a:r>
              <a:rPr lang="en-US" dirty="0"/>
              <a:t>: A Measure of Structural-Context Similarity. In </a:t>
            </a:r>
            <a:r>
              <a:rPr lang="en-US" dirty="0" smtClean="0"/>
              <a:t>KDD'02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4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1284" y="134131"/>
            <a:ext cx="12901692" cy="738909"/>
          </a:xfrm>
        </p:spPr>
        <p:txBody>
          <a:bodyPr>
            <a:noAutofit/>
          </a:bodyPr>
          <a:lstStyle/>
          <a:p>
            <a:pPr defTabSz="1219110"/>
            <a:r>
              <a:rPr lang="en-US" dirty="0"/>
              <a:t>Ubiquitous Information Networks</a:t>
            </a:r>
            <a:endParaRPr lang="en-US" sz="4000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896" y="1154370"/>
            <a:ext cx="11077332" cy="3148689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sz="2400" dirty="0" smtClean="0">
                <a:ea typeface="SimSun" panose="02010600030101010101" pitchFamily="2" charset="-122"/>
              </a:rPr>
              <a:t>Graphs </a:t>
            </a:r>
            <a:r>
              <a:rPr lang="en-US" altLang="zh-CN" sz="2400" dirty="0">
                <a:ea typeface="SimSun" panose="02010600030101010101" pitchFamily="2" charset="-122"/>
              </a:rPr>
              <a:t>and </a:t>
            </a:r>
            <a:r>
              <a:rPr lang="en-US" altLang="zh-CN" sz="2400" dirty="0" smtClean="0">
                <a:ea typeface="SimSun" panose="02010600030101010101" pitchFamily="2" charset="-122"/>
              </a:rPr>
              <a:t>substructures: Chemical </a:t>
            </a:r>
            <a:r>
              <a:rPr lang="en-US" altLang="zh-CN" sz="2400" dirty="0">
                <a:ea typeface="SimSun" panose="02010600030101010101" pitchFamily="2" charset="-122"/>
              </a:rPr>
              <a:t>compounds, </a:t>
            </a:r>
            <a:r>
              <a:rPr lang="en-US" altLang="zh-CN" sz="2400" dirty="0" smtClean="0">
                <a:ea typeface="SimSun" panose="02010600030101010101" pitchFamily="2" charset="-122"/>
              </a:rPr>
              <a:t>visual objects</a:t>
            </a:r>
            <a:r>
              <a:rPr lang="en-US" altLang="zh-CN" sz="2400" dirty="0">
                <a:ea typeface="SimSun" panose="02010600030101010101" pitchFamily="2" charset="-122"/>
              </a:rPr>
              <a:t>, circuits, </a:t>
            </a:r>
            <a:r>
              <a:rPr lang="en-US" altLang="zh-CN" sz="2400" dirty="0" smtClean="0">
                <a:ea typeface="SimSun" panose="02010600030101010101" pitchFamily="2" charset="-122"/>
              </a:rPr>
              <a:t>XML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sz="2400" dirty="0" smtClean="0">
                <a:ea typeface="SimSun" panose="02010600030101010101" pitchFamily="2" charset="-122"/>
              </a:rPr>
              <a:t>Biological networks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sz="2400" dirty="0" smtClean="0">
                <a:ea typeface="SimSun" panose="02010600030101010101" pitchFamily="2" charset="-122"/>
              </a:rPr>
              <a:t>Bibliographic </a:t>
            </a:r>
            <a:r>
              <a:rPr lang="en-US" altLang="zh-CN" sz="2400" dirty="0">
                <a:ea typeface="SimSun" panose="02010600030101010101" pitchFamily="2" charset="-122"/>
              </a:rPr>
              <a:t>networks: DBLP, </a:t>
            </a:r>
            <a:r>
              <a:rPr lang="en-US" altLang="zh-CN" sz="2400" dirty="0" err="1">
                <a:ea typeface="SimSun" panose="02010600030101010101" pitchFamily="2" charset="-122"/>
              </a:rPr>
              <a:t>ArXiv</a:t>
            </a:r>
            <a:r>
              <a:rPr lang="en-US" altLang="zh-CN" sz="2400" dirty="0">
                <a:ea typeface="SimSun" panose="02010600030101010101" pitchFamily="2" charset="-122"/>
              </a:rPr>
              <a:t>, PubMed, </a:t>
            </a:r>
            <a:r>
              <a:rPr lang="en-US" altLang="zh-CN" sz="2400" dirty="0" smtClean="0">
                <a:ea typeface="SimSun" panose="02010600030101010101" pitchFamily="2" charset="-122"/>
              </a:rPr>
              <a:t>…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sz="2400" dirty="0" smtClean="0">
                <a:ea typeface="SimSun" panose="02010600030101010101" pitchFamily="2" charset="-122"/>
              </a:rPr>
              <a:t>Social </a:t>
            </a:r>
            <a:r>
              <a:rPr lang="en-US" altLang="zh-CN" sz="2400" dirty="0">
                <a:ea typeface="SimSun" panose="02010600030101010101" pitchFamily="2" charset="-122"/>
              </a:rPr>
              <a:t>networks: Facebook &gt;100 million active </a:t>
            </a:r>
            <a:r>
              <a:rPr lang="en-US" altLang="zh-CN" sz="2400" dirty="0" smtClean="0">
                <a:ea typeface="SimSun" panose="02010600030101010101" pitchFamily="2" charset="-122"/>
              </a:rPr>
              <a:t>users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sz="2400" dirty="0" smtClean="0">
                <a:ea typeface="SimSun" panose="02010600030101010101" pitchFamily="2" charset="-122"/>
              </a:rPr>
              <a:t>World </a:t>
            </a:r>
            <a:r>
              <a:rPr lang="en-US" altLang="zh-CN" sz="2400" dirty="0">
                <a:ea typeface="SimSun" panose="02010600030101010101" pitchFamily="2" charset="-122"/>
              </a:rPr>
              <a:t>Wide Web (WWW): &gt; 3 billion nodes, &gt; 50 billion </a:t>
            </a:r>
            <a:r>
              <a:rPr lang="en-US" altLang="zh-CN" sz="2400" dirty="0" smtClean="0">
                <a:ea typeface="SimSun" panose="02010600030101010101" pitchFamily="2" charset="-122"/>
              </a:rPr>
              <a:t>arcs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CN" sz="2400" dirty="0" smtClean="0">
                <a:ea typeface="SimSun" panose="02010600030101010101" pitchFamily="2" charset="-122"/>
              </a:rPr>
              <a:t>Cyber-physical </a:t>
            </a:r>
            <a:r>
              <a:rPr lang="en-US" altLang="zh-CN" sz="2400" dirty="0">
                <a:ea typeface="SimSun" panose="02010600030101010101" pitchFamily="2" charset="-122"/>
              </a:rPr>
              <a:t>networks</a:t>
            </a:r>
          </a:p>
        </p:txBody>
      </p:sp>
      <p:pic>
        <p:nvPicPr>
          <p:cNvPr id="4" name="Picture 6" descr="proteinm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989" y="3907258"/>
            <a:ext cx="2823203" cy="2117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hal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40" y="3905531"/>
            <a:ext cx="2955093" cy="2225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smyt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776" y="3905531"/>
            <a:ext cx="2872059" cy="217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3606644" y="6029671"/>
            <a:ext cx="2610331" cy="59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1600" b="1" dirty="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rPr>
              <a:t>Yeast protein interaction network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813784" y="6214524"/>
            <a:ext cx="243481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1600" b="1" dirty="0" smtClean="0">
                <a:solidFill>
                  <a:srgbClr val="0000FF"/>
                </a:solidFill>
                <a:latin typeface="Verdana" panose="020B0604030504040204" pitchFamily="34" charset="0"/>
                <a:ea typeface="SimSun" panose="02010600030101010101" pitchFamily="2" charset="-122"/>
              </a:rPr>
              <a:t>World-Wide Web</a:t>
            </a:r>
            <a:endParaRPr lang="en-US" altLang="zh-CN" sz="1600" b="1" dirty="0">
              <a:solidFill>
                <a:srgbClr val="0000FF"/>
              </a:solidFill>
              <a:latin typeface="Verdana" panose="020B0604030504040204" pitchFamily="34" charset="0"/>
              <a:ea typeface="SimSun" panose="02010600030101010101" pitchFamily="2" charset="-122"/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6202703" y="6214524"/>
            <a:ext cx="2441922" cy="34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1600" b="1" dirty="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rPr>
              <a:t>Co-author network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947" y="3891971"/>
            <a:ext cx="2191983" cy="238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8981772" y="6249401"/>
            <a:ext cx="2610331" cy="346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1600" b="1" dirty="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rPr>
              <a:t>Social network sites</a:t>
            </a:r>
          </a:p>
        </p:txBody>
      </p:sp>
    </p:spTree>
    <p:extLst>
      <p:ext uri="{BB962C8B-B14F-4D97-AF65-F5344CB8AC3E}">
        <p14:creationId xmlns:p14="http://schemas.microsoft.com/office/powerpoint/2010/main" val="70564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6673"/>
            <a:ext cx="12192000" cy="609600"/>
          </a:xfrm>
        </p:spPr>
        <p:txBody>
          <a:bodyPr vert="horz" lIns="92075" tIns="46038" rIns="92075" bIns="46038" rtlCol="0" anchor="ctr">
            <a:noAutofit/>
          </a:bodyPr>
          <a:lstStyle/>
          <a:p>
            <a:r>
              <a:rPr lang="en-US" sz="3800" b="1" dirty="0"/>
              <a:t>Which Similarity Measure Is Better for </a:t>
            </a:r>
            <a:r>
              <a:rPr lang="en-US" sz="3800" b="1" dirty="0" smtClean="0"/>
              <a:t>Finding </a:t>
            </a:r>
            <a:r>
              <a:rPr lang="en-US" sz="3800" b="1" dirty="0"/>
              <a:t>Peers? </a:t>
            </a:r>
            <a:endParaRPr lang="en-US" altLang="zh-CN" sz="3800" b="1" dirty="0">
              <a:ea typeface="SimSun" panose="02010600030101010101" pitchFamily="2" charset="-122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97532" y="4773813"/>
            <a:ext cx="5689600" cy="1817509"/>
          </a:xfrm>
        </p:spPr>
        <p:txBody>
          <a:bodyPr vert="horz" lIns="92075" tIns="46038" rIns="92075" bIns="46038" rtlCol="0">
            <a:noAutofit/>
          </a:bodyPr>
          <a:lstStyle/>
          <a:p>
            <a:r>
              <a:rPr lang="en-US" altLang="en-US" dirty="0" smtClean="0"/>
              <a:t>Meta-path: APCPA</a:t>
            </a:r>
            <a:endParaRPr lang="en-US" altLang="en-US" dirty="0"/>
          </a:p>
          <a:p>
            <a:r>
              <a:rPr lang="en-US" altLang="en-US" dirty="0"/>
              <a:t>Mike publishes similar # of papers as Bob and Mary</a:t>
            </a:r>
          </a:p>
          <a:p>
            <a:r>
              <a:rPr lang="en-US" altLang="en-US" dirty="0"/>
              <a:t>Other measures </a:t>
            </a:r>
            <a:r>
              <a:rPr lang="en-US" altLang="en-US" dirty="0" smtClean="0"/>
              <a:t>find </a:t>
            </a:r>
            <a:r>
              <a:rPr lang="en-US" altLang="en-US" dirty="0"/>
              <a:t>Mike is closer to Jim</a:t>
            </a:r>
          </a:p>
        </p:txBody>
      </p:sp>
      <p:graphicFrame>
        <p:nvGraphicFramePr>
          <p:cNvPr id="5" name="Content Placeholder 3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6699552" y="1197321"/>
          <a:ext cx="4800600" cy="2027238"/>
        </p:xfrm>
        <a:graphic>
          <a:graphicData uri="http://schemas.openxmlformats.org/drawingml/2006/table">
            <a:tbl>
              <a:tblPr/>
              <a:tblGrid>
                <a:gridCol w="1371600"/>
                <a:gridCol w="1066800"/>
                <a:gridCol w="914400"/>
                <a:gridCol w="762000"/>
                <a:gridCol w="685800"/>
              </a:tblGrid>
              <a:tr h="3508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Author\Conf.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SIGMOD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VLDB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ICDM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KDD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itchFamily="34" charset="0"/>
                        </a:rPr>
                        <a:t>Mike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Jim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Mary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Bob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Ann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10" y="3981226"/>
            <a:ext cx="5689600" cy="7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6690513" y="3362329"/>
          <a:ext cx="4800602" cy="2011392"/>
        </p:xfrm>
        <a:graphic>
          <a:graphicData uri="http://schemas.openxmlformats.org/drawingml/2006/table">
            <a:tbl>
              <a:tblPr/>
              <a:tblGrid>
                <a:gridCol w="1676400"/>
                <a:gridCol w="914400"/>
                <a:gridCol w="762000"/>
                <a:gridCol w="782639"/>
                <a:gridCol w="665163"/>
              </a:tblGrid>
              <a:tr h="3352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Measure\Author</a:t>
                      </a: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Jim</a:t>
                      </a: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Mary</a:t>
                      </a: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Bob</a:t>
                      </a: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Ann</a:t>
                      </a: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352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P-PageRank</a:t>
                      </a: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0.376</a:t>
                      </a: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0.013</a:t>
                      </a: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0.016</a:t>
                      </a: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0.005</a:t>
                      </a: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352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SimRank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0.716</a:t>
                      </a: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0.572</a:t>
                      </a: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0.713</a:t>
                      </a: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0.184</a:t>
                      </a: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352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Random Walk</a:t>
                      </a: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0.8983</a:t>
                      </a: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0.0238</a:t>
                      </a: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0.0390</a:t>
                      </a: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0</a:t>
                      </a: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352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Pairwise R.W.</a:t>
                      </a: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0.5714</a:t>
                      </a: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0.4440</a:t>
                      </a: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0.5556</a:t>
                      </a: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0</a:t>
                      </a: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352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PathSim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 (APCPA)</a:t>
                      </a: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0.083</a:t>
                      </a: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0.8</a:t>
                      </a: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0</a:t>
                      </a: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  <p:sp>
        <p:nvSpPr>
          <p:cNvPr id="7" name="Cloud 6"/>
          <p:cNvSpPr/>
          <p:nvPr/>
        </p:nvSpPr>
        <p:spPr>
          <a:xfrm>
            <a:off x="4028793" y="1311748"/>
            <a:ext cx="2613464" cy="122321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b="1" dirty="0">
                <a:solidFill>
                  <a:prstClr val="white"/>
                </a:solidFill>
              </a:rPr>
              <a:t>Who is more similar to Mike?</a:t>
            </a:r>
          </a:p>
        </p:txBody>
      </p:sp>
      <p:sp>
        <p:nvSpPr>
          <p:cNvPr id="8" name="Striped Right Arrow 7"/>
          <p:cNvSpPr/>
          <p:nvPr/>
        </p:nvSpPr>
        <p:spPr bwMode="auto">
          <a:xfrm rot="2964490">
            <a:off x="5690075" y="2486971"/>
            <a:ext cx="838200" cy="6858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/>
        </p:spPr>
        <p:txBody>
          <a:bodyPr wrap="none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49085" y="5482512"/>
            <a:ext cx="5323437" cy="400110"/>
          </a:xfrm>
          <a:prstGeom prst="rect">
            <a:avLst/>
          </a:prstGeom>
          <a:solidFill>
            <a:srgbClr val="F0CDBC"/>
          </a:solidFill>
        </p:spPr>
        <p:txBody>
          <a:bodyPr wrap="square" rtlCol="0">
            <a:spAutoFit/>
          </a:bodyPr>
          <a:lstStyle/>
          <a:p>
            <a:pPr defTabSz="457189"/>
            <a:r>
              <a:rPr lang="en-US" sz="2000" dirty="0">
                <a:solidFill>
                  <a:srgbClr val="000000"/>
                </a:solidFill>
              </a:rPr>
              <a:t>Comparison of Multiple Measures: A Toy Example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406400" y="1182670"/>
            <a:ext cx="4002637" cy="1995234"/>
          </a:xfrm>
          <a:prstGeom prst="rect">
            <a:avLst/>
          </a:prstGeom>
        </p:spPr>
        <p:txBody>
          <a:bodyPr vert="horz" lIns="92075" tIns="46038" rIns="92075" bIns="46038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err="1">
                <a:solidFill>
                  <a:srgbClr val="000000"/>
                </a:solidFill>
              </a:rPr>
              <a:t>PathSim</a:t>
            </a:r>
            <a:r>
              <a:rPr lang="en-US" altLang="en-US" dirty="0">
                <a:solidFill>
                  <a:srgbClr val="000000"/>
                </a:solidFill>
              </a:rPr>
              <a:t>: Favors peers</a:t>
            </a:r>
          </a:p>
          <a:p>
            <a:pPr lvl="1"/>
            <a:r>
              <a:rPr lang="en-US" altLang="en-US" b="1" dirty="0">
                <a:solidFill>
                  <a:srgbClr val="FF0000"/>
                </a:solidFill>
              </a:rPr>
              <a:t>Peers</a:t>
            </a:r>
            <a:r>
              <a:rPr lang="en-US" altLang="en-US" dirty="0">
                <a:solidFill>
                  <a:srgbClr val="000000"/>
                </a:solidFill>
              </a:rPr>
              <a:t>: Objects with strong connectivity and similar visibility with a given meta-path</a:t>
            </a:r>
            <a:endParaRPr lang="en-US" altLang="zh-CN" dirty="0">
              <a:solidFill>
                <a:srgbClr val="000000"/>
              </a:solidFill>
            </a:endParaRPr>
          </a:p>
        </p:txBody>
      </p:sp>
      <p:grpSp>
        <p:nvGrpSpPr>
          <p:cNvPr id="12" name="Group 4"/>
          <p:cNvGrpSpPr>
            <a:grpSpLocks/>
          </p:cNvGrpSpPr>
          <p:nvPr/>
        </p:nvGrpSpPr>
        <p:grpSpPr bwMode="auto">
          <a:xfrm>
            <a:off x="2140673" y="3001388"/>
            <a:ext cx="3117851" cy="982663"/>
            <a:chOff x="5477740" y="5698841"/>
            <a:chExt cx="3117273" cy="982513"/>
          </a:xfrm>
        </p:grpSpPr>
        <p:sp>
          <p:nvSpPr>
            <p:cNvPr id="13" name="Oval 12"/>
            <p:cNvSpPr/>
            <p:nvPr/>
          </p:nvSpPr>
          <p:spPr>
            <a:xfrm>
              <a:off x="6249122" y="6095655"/>
              <a:ext cx="228558" cy="2285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00">
                  <a:solidFill>
                    <a:srgbClr val="FFFFFF"/>
                  </a:solidFill>
                </a:rPr>
                <a:t>x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7985526" y="6141686"/>
              <a:ext cx="228558" cy="2285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00">
                  <a:solidFill>
                    <a:srgbClr val="FFFFFF"/>
                  </a:solidFill>
                </a:rPr>
                <a:t>y</a:t>
              </a:r>
            </a:p>
          </p:txBody>
        </p:sp>
        <p:cxnSp>
          <p:nvCxnSpPr>
            <p:cNvPr id="15" name="Curved Connector 14"/>
            <p:cNvCxnSpPr>
              <a:stCxn id="13" idx="6"/>
              <a:endCxn id="14" idx="2"/>
            </p:cNvCxnSpPr>
            <p:nvPr/>
          </p:nvCxnSpPr>
          <p:spPr>
            <a:xfrm>
              <a:off x="6477680" y="6209938"/>
              <a:ext cx="1507846" cy="46031"/>
            </a:xfrm>
            <a:prstGeom prst="curvedConnector3">
              <a:avLst>
                <a:gd name="adj1" fmla="val 52165"/>
              </a:avLst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urved Connector 15"/>
            <p:cNvCxnSpPr/>
            <p:nvPr/>
          </p:nvCxnSpPr>
          <p:spPr>
            <a:xfrm>
              <a:off x="5477740" y="5814711"/>
              <a:ext cx="831696" cy="326975"/>
            </a:xfrm>
            <a:prstGeom prst="curvedConnector3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urved Connector 16"/>
            <p:cNvCxnSpPr/>
            <p:nvPr/>
          </p:nvCxnSpPr>
          <p:spPr>
            <a:xfrm flipV="1">
              <a:off x="5760263" y="6282952"/>
              <a:ext cx="488860" cy="398402"/>
            </a:xfrm>
            <a:prstGeom prst="curvedConnector3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urved Connector 17"/>
            <p:cNvCxnSpPr/>
            <p:nvPr/>
          </p:nvCxnSpPr>
          <p:spPr>
            <a:xfrm rot="5400000">
              <a:off x="8029165" y="5820271"/>
              <a:ext cx="511097" cy="268238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urved Connector 18"/>
            <p:cNvCxnSpPr/>
            <p:nvPr/>
          </p:nvCxnSpPr>
          <p:spPr>
            <a:xfrm rot="10800000">
              <a:off x="8137898" y="6341681"/>
              <a:ext cx="457115" cy="339673"/>
            </a:xfrm>
            <a:prstGeom prst="curvedConnector3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5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-114058" y="213340"/>
            <a:ext cx="12367713" cy="609600"/>
          </a:xfrm>
        </p:spPr>
        <p:txBody>
          <a:bodyPr vert="horz" lIns="92075" tIns="46038" rIns="92075" bIns="46038" rtlCol="0" anchor="ctr">
            <a:noAutofit/>
          </a:bodyPr>
          <a:lstStyle/>
          <a:p>
            <a:r>
              <a:rPr lang="en-US" sz="3800" b="1" dirty="0" smtClean="0"/>
              <a:t>Example with DBLP: Find </a:t>
            </a:r>
            <a:r>
              <a:rPr lang="en-US" sz="3800" b="1" dirty="0"/>
              <a:t>Academic Peers by </a:t>
            </a:r>
            <a:r>
              <a:rPr lang="en-US" sz="3800" b="1" dirty="0" err="1"/>
              <a:t>PathSim</a:t>
            </a:r>
            <a:endParaRPr lang="en-US" altLang="zh-CN" sz="3800" b="1" dirty="0">
              <a:ea typeface="SimSun" panose="02010600030101010101" pitchFamily="2" charset="-122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74245" y="1215189"/>
            <a:ext cx="2621215" cy="1700027"/>
          </a:xfrm>
        </p:spPr>
        <p:txBody>
          <a:bodyPr vert="horz" lIns="92075" tIns="46038" rIns="92075" bIns="46038" rtlCol="0">
            <a:noAutofit/>
          </a:bodyPr>
          <a:lstStyle/>
          <a:p>
            <a:r>
              <a:rPr lang="en-US" altLang="en-US" dirty="0" err="1"/>
              <a:t>Anhai</a:t>
            </a:r>
            <a:r>
              <a:rPr lang="en-US" altLang="en-US" dirty="0"/>
              <a:t> Doan</a:t>
            </a:r>
          </a:p>
          <a:p>
            <a:pPr lvl="1"/>
            <a:r>
              <a:rPr lang="en-US" altLang="en-US" dirty="0"/>
              <a:t>CS, Wisconsin</a:t>
            </a:r>
          </a:p>
          <a:p>
            <a:pPr lvl="1"/>
            <a:r>
              <a:rPr lang="en-US" altLang="en-US" dirty="0"/>
              <a:t>Database area</a:t>
            </a:r>
          </a:p>
          <a:p>
            <a:pPr lvl="1"/>
            <a:r>
              <a:rPr lang="en-US" altLang="en-US" dirty="0"/>
              <a:t>PhD: 2002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8961543" y="4844112"/>
            <a:ext cx="2621215" cy="1700027"/>
          </a:xfrm>
          <a:prstGeom prst="rect">
            <a:avLst/>
          </a:prstGeom>
        </p:spPr>
        <p:txBody>
          <a:bodyPr vert="horz" lIns="92075" tIns="46038" rIns="92075" bIns="46038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smtClean="0">
                <a:solidFill>
                  <a:srgbClr val="000000"/>
                </a:solidFill>
                <a:cs typeface="Arial" panose="020B0604020202020204" pitchFamily="34" charset="0"/>
              </a:rPr>
              <a:t>Jun Yang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  <a:cs typeface="Arial" panose="020B0604020202020204" pitchFamily="34" charset="0"/>
              </a:rPr>
              <a:t>CS</a:t>
            </a: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, </a:t>
            </a:r>
            <a:r>
              <a:rPr lang="en-US" altLang="en-US" dirty="0" smtClean="0">
                <a:solidFill>
                  <a:srgbClr val="000000"/>
                </a:solidFill>
                <a:cs typeface="Arial" panose="020B0604020202020204" pitchFamily="34" charset="0"/>
              </a:rPr>
              <a:t>Duke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  <a:cs typeface="Arial" panose="020B0604020202020204" pitchFamily="34" charset="0"/>
              </a:rPr>
              <a:t>Database area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  <a:cs typeface="Arial" panose="020B0604020202020204" pitchFamily="34" charset="0"/>
              </a:rPr>
              <a:t>PhD</a:t>
            </a: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: 2001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47085" y="4833555"/>
            <a:ext cx="2820392" cy="1700027"/>
          </a:xfrm>
          <a:prstGeom prst="rect">
            <a:avLst/>
          </a:prstGeom>
        </p:spPr>
        <p:txBody>
          <a:bodyPr vert="horz" lIns="92075" tIns="46038" rIns="92075" bIns="46038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Amol</a:t>
            </a:r>
            <a:r>
              <a:rPr lang="en-US" altLang="en-US" dirty="0" smtClean="0">
                <a:solidFill>
                  <a:srgbClr val="000000"/>
                </a:solidFill>
                <a:cs typeface="Arial" panose="020B0604020202020204" pitchFamily="34" charset="0"/>
              </a:rPr>
              <a:t> Deshpande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  <a:cs typeface="Arial" panose="020B0604020202020204" pitchFamily="34" charset="0"/>
              </a:rPr>
              <a:t>CS</a:t>
            </a: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, </a:t>
            </a:r>
            <a:r>
              <a:rPr lang="en-US" altLang="en-US" dirty="0" smtClean="0">
                <a:solidFill>
                  <a:srgbClr val="000000"/>
                </a:solidFill>
                <a:cs typeface="Arial" panose="020B0604020202020204" pitchFamily="34" charset="0"/>
              </a:rPr>
              <a:t>Maryland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  <a:cs typeface="Arial" panose="020B0604020202020204" pitchFamily="34" charset="0"/>
              </a:rPr>
              <a:t>Database area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  <a:cs typeface="Arial" panose="020B0604020202020204" pitchFamily="34" charset="0"/>
              </a:rPr>
              <a:t>PhD</a:t>
            </a: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: 2004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8952490" y="1215189"/>
            <a:ext cx="2621215" cy="1700027"/>
          </a:xfrm>
          <a:prstGeom prst="rect">
            <a:avLst/>
          </a:prstGeom>
        </p:spPr>
        <p:txBody>
          <a:bodyPr vert="horz" lIns="92075" tIns="46038" rIns="92075" bIns="46038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Jignesh</a:t>
            </a:r>
            <a:r>
              <a:rPr lang="en-US" altLang="en-US" dirty="0" smtClean="0">
                <a:solidFill>
                  <a:srgbClr val="000000"/>
                </a:solidFill>
                <a:cs typeface="Arial" panose="020B0604020202020204" pitchFamily="34" charset="0"/>
              </a:rPr>
              <a:t> Patel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  <a:cs typeface="Arial" panose="020B0604020202020204" pitchFamily="34" charset="0"/>
              </a:rPr>
              <a:t>CS</a:t>
            </a: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, </a:t>
            </a:r>
            <a:r>
              <a:rPr lang="en-US" altLang="en-US" dirty="0" smtClean="0">
                <a:solidFill>
                  <a:srgbClr val="000000"/>
                </a:solidFill>
                <a:cs typeface="Arial" panose="020B0604020202020204" pitchFamily="34" charset="0"/>
              </a:rPr>
              <a:t>Wisconsin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  <a:cs typeface="Arial" panose="020B0604020202020204" pitchFamily="34" charset="0"/>
              </a:rPr>
              <a:t>Database area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  <a:cs typeface="Arial" panose="020B0604020202020204" pitchFamily="34" charset="0"/>
              </a:rPr>
              <a:t>PhD</a:t>
            </a: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: 1998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984" y="1295175"/>
            <a:ext cx="1114425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  <a:extLst/>
          </a:blip>
          <a:srcRect l="2684" t="17119" r="1897" b="4342"/>
          <a:stretch/>
        </p:blipFill>
        <p:spPr bwMode="auto">
          <a:xfrm>
            <a:off x="1984852" y="3182960"/>
            <a:ext cx="7739743" cy="1698171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9" name="TextBox 9"/>
          <p:cNvSpPr txBox="1">
            <a:spLocks noChangeArrowheads="1"/>
          </p:cNvSpPr>
          <p:nvPr/>
        </p:nvSpPr>
        <p:spPr bwMode="auto">
          <a:xfrm>
            <a:off x="3427418" y="2878239"/>
            <a:ext cx="506420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Tahoma" panose="020B0604030504040204" pitchFamily="34" charset="0"/>
              </a:rPr>
              <a:t>Meta-Path: </a:t>
            </a:r>
            <a:r>
              <a:rPr lang="en-US" altLang="en-US" sz="1600" b="1" i="1" dirty="0">
                <a:solidFill>
                  <a:srgbClr val="000000"/>
                </a:solidFill>
                <a:latin typeface="Tahoma" panose="020B0604030504040204" pitchFamily="34" charset="0"/>
              </a:rPr>
              <a:t>Author-Paper-Venue-Paper-Author</a:t>
            </a:r>
            <a:r>
              <a:rPr lang="en-US" altLang="en-US" sz="1600" b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</a:p>
        </p:txBody>
      </p:sp>
      <p:grpSp>
        <p:nvGrpSpPr>
          <p:cNvPr id="10" name="Group 16"/>
          <p:cNvGrpSpPr>
            <a:grpSpLocks/>
          </p:cNvGrpSpPr>
          <p:nvPr/>
        </p:nvGrpSpPr>
        <p:grpSpPr bwMode="auto">
          <a:xfrm>
            <a:off x="7420940" y="1258344"/>
            <a:ext cx="1554804" cy="1454697"/>
            <a:chOff x="4952976" y="1284512"/>
            <a:chExt cx="1554930" cy="1454459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2976" y="1284512"/>
              <a:ext cx="1185568" cy="14544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5"/>
            <p:cNvSpPr txBox="1">
              <a:spLocks noChangeArrowheads="1"/>
            </p:cNvSpPr>
            <p:nvPr/>
          </p:nvSpPr>
          <p:spPr bwMode="auto">
            <a:xfrm>
              <a:off x="6138544" y="1295395"/>
              <a:ext cx="369362" cy="400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indent="-182563"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indent="-182563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Clr>
                  <a:srgbClr val="4F81BD"/>
                </a:buClr>
                <a:buSzPct val="85000"/>
                <a:buFont typeface="Arial" panose="020B0604020202020204" pitchFamily="34" charset="0"/>
                <a:buChar char="•"/>
              </a:pPr>
              <a:endParaRPr lang="en-US" altLang="en-US" sz="2000" dirty="0">
                <a:solidFill>
                  <a:srgbClr val="002060"/>
                </a:solidFill>
                <a:latin typeface="Baskerville Old Face" panose="02020602080505020303" pitchFamily="18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oup 29"/>
          <p:cNvGrpSpPr>
            <a:grpSpLocks/>
          </p:cNvGrpSpPr>
          <p:nvPr/>
        </p:nvGrpSpPr>
        <p:grpSpPr bwMode="auto">
          <a:xfrm>
            <a:off x="3427418" y="4985765"/>
            <a:ext cx="1510623" cy="1409720"/>
            <a:chOff x="760991" y="5351818"/>
            <a:chExt cx="1510183" cy="1409701"/>
          </a:xfrm>
        </p:grpSpPr>
        <p:sp>
          <p:nvSpPr>
            <p:cNvPr id="14" name="TextBox 30"/>
            <p:cNvSpPr txBox="1">
              <a:spLocks noChangeArrowheads="1"/>
            </p:cNvSpPr>
            <p:nvPr/>
          </p:nvSpPr>
          <p:spPr bwMode="auto">
            <a:xfrm>
              <a:off x="1901950" y="5351818"/>
              <a:ext cx="369224" cy="400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indent="-182563"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indent="-182563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Clr>
                  <a:srgbClr val="4F81BD"/>
                </a:buClr>
                <a:buSzPct val="85000"/>
                <a:buFont typeface="Arial" panose="020B0604020202020204" pitchFamily="34" charset="0"/>
                <a:buChar char="•"/>
              </a:pPr>
              <a:endParaRPr lang="en-US" altLang="en-US" sz="2000" dirty="0">
                <a:solidFill>
                  <a:srgbClr val="002060"/>
                </a:solidFill>
                <a:latin typeface="Baskerville Old Face" panose="02020602080505020303" pitchFamily="18" charset="0"/>
                <a:cs typeface="Arial" panose="020B0604020202020204" pitchFamily="34" charset="0"/>
              </a:endParaRPr>
            </a:p>
          </p:txBody>
        </p:sp>
        <p:pic>
          <p:nvPicPr>
            <p:cNvPr id="15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991" y="5428019"/>
              <a:ext cx="1119188" cy="133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Group 19"/>
          <p:cNvGrpSpPr>
            <a:grpSpLocks/>
          </p:cNvGrpSpPr>
          <p:nvPr/>
        </p:nvGrpSpPr>
        <p:grpSpPr bwMode="auto">
          <a:xfrm>
            <a:off x="7629541" y="4972036"/>
            <a:ext cx="1273112" cy="1436308"/>
            <a:chOff x="4267200" y="5537695"/>
            <a:chExt cx="1273191" cy="1436289"/>
          </a:xfrm>
        </p:grpSpPr>
        <p:sp>
          <p:nvSpPr>
            <p:cNvPr id="17" name="TextBox 26"/>
            <p:cNvSpPr txBox="1">
              <a:spLocks noChangeArrowheads="1"/>
            </p:cNvSpPr>
            <p:nvPr/>
          </p:nvSpPr>
          <p:spPr bwMode="auto">
            <a:xfrm>
              <a:off x="5171036" y="5537695"/>
              <a:ext cx="369355" cy="400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indent="-182563" eaLnBrk="0" hangingPunct="0"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indent="-182563" eaLnBrk="0" hangingPunct="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spcAft>
                  <a:spcPct val="0"/>
                </a:spcAft>
                <a:buClr>
                  <a:srgbClr val="4F81BD"/>
                </a:buClr>
                <a:buSzPct val="85000"/>
                <a:buFont typeface="Arial" panose="020B0604020202020204" pitchFamily="34" charset="0"/>
                <a:buChar char="•"/>
              </a:pPr>
              <a:endParaRPr lang="en-US" altLang="en-US" sz="2000" dirty="0">
                <a:solidFill>
                  <a:srgbClr val="002060"/>
                </a:solidFill>
                <a:latin typeface="Baskerville Old Face" panose="02020602080505020303" pitchFamily="18" charset="0"/>
                <a:cs typeface="Arial" panose="020B0604020202020204" pitchFamily="34" charset="0"/>
              </a:endParaRPr>
            </a:p>
          </p:txBody>
        </p:sp>
        <p:pic>
          <p:nvPicPr>
            <p:cNvPr id="18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200" y="5603778"/>
              <a:ext cx="978719" cy="1370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Down Arrow 18"/>
          <p:cNvSpPr/>
          <p:nvPr/>
        </p:nvSpPr>
        <p:spPr>
          <a:xfrm>
            <a:off x="8454012" y="2790569"/>
            <a:ext cx="304800" cy="349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FFFFFF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7783518" y="4281535"/>
            <a:ext cx="16652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783518" y="4537296"/>
            <a:ext cx="16652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855446" y="4021483"/>
            <a:ext cx="16652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86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1284" y="134131"/>
            <a:ext cx="12901692" cy="738909"/>
          </a:xfrm>
        </p:spPr>
        <p:txBody>
          <a:bodyPr>
            <a:noAutofit/>
          </a:bodyPr>
          <a:lstStyle/>
          <a:p>
            <a:pPr defTabSz="1219110"/>
            <a:r>
              <a:rPr lang="en-US" dirty="0"/>
              <a:t>Some Meta-Path Is “Better” Than Others</a:t>
            </a:r>
            <a:endParaRPr lang="en-US" sz="4000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896" y="1221605"/>
            <a:ext cx="11077332" cy="566854"/>
          </a:xfrm>
        </p:spPr>
        <p:txBody>
          <a:bodyPr/>
          <a:lstStyle/>
          <a:p>
            <a:r>
              <a:rPr lang="en-US" altLang="en-US" sz="2400" dirty="0" smtClean="0"/>
              <a:t>Which </a:t>
            </a:r>
            <a:r>
              <a:rPr lang="en-US" altLang="en-US" sz="2400" dirty="0"/>
              <a:t>pictures are most similar </a:t>
            </a:r>
            <a:r>
              <a:rPr lang="en-US" altLang="en-US" sz="2400" dirty="0" smtClean="0"/>
              <a:t>to this one?   </a:t>
            </a:r>
            <a:endParaRPr lang="en-US" altLang="en-US" sz="2400" dirty="0"/>
          </a:p>
          <a:p>
            <a:endParaRPr lang="en-US" altLang="en-US" sz="2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952" y="1154987"/>
            <a:ext cx="1393873" cy="89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38"/>
          <a:stretch>
            <a:fillRect/>
          </a:stretch>
        </p:blipFill>
        <p:spPr bwMode="auto">
          <a:xfrm>
            <a:off x="703908" y="4087907"/>
            <a:ext cx="4630092" cy="2712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图示 30"/>
          <p:cNvGraphicFramePr/>
          <p:nvPr>
            <p:extLst>
              <p:ext uri="{D42A27DB-BD31-4B8C-83A1-F6EECF244321}">
                <p14:modId xmlns:p14="http://schemas.microsoft.com/office/powerpoint/2010/main" val="1241888813"/>
              </p:ext>
            </p:extLst>
          </p:nvPr>
        </p:nvGraphicFramePr>
        <p:xfrm>
          <a:off x="5157484" y="1905001"/>
          <a:ext cx="1827366" cy="1522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46"/>
          <a:stretch>
            <a:fillRect/>
          </a:stretch>
        </p:blipFill>
        <p:spPr bwMode="auto">
          <a:xfrm>
            <a:off x="5620871" y="4256088"/>
            <a:ext cx="5210509" cy="2544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21"/>
          <p:cNvSpPr>
            <a:spLocks noChangeArrowheads="1"/>
          </p:cNvSpPr>
          <p:nvPr/>
        </p:nvSpPr>
        <p:spPr bwMode="auto">
          <a:xfrm rot="7971850">
            <a:off x="4923632" y="3431382"/>
            <a:ext cx="468313" cy="311150"/>
          </a:xfrm>
          <a:prstGeom prst="rightArrow">
            <a:avLst>
              <a:gd name="adj1" fmla="val 50000"/>
              <a:gd name="adj2" fmla="val 5635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CN" altLang="en-US" sz="2800">
              <a:solidFill>
                <a:srgbClr val="000000"/>
              </a:solidFill>
              <a:latin typeface="Tahoma" panose="020B0604030504040204" pitchFamily="34" charset="0"/>
              <a:ea typeface="SimSun" panose="02010600030101010101" pitchFamily="2" charset="-122"/>
            </a:endParaRPr>
          </a:p>
        </p:txBody>
      </p:sp>
      <p:sp>
        <p:nvSpPr>
          <p:cNvPr id="9" name="AutoShape 21"/>
          <p:cNvSpPr>
            <a:spLocks noChangeArrowheads="1"/>
          </p:cNvSpPr>
          <p:nvPr/>
        </p:nvSpPr>
        <p:spPr bwMode="auto">
          <a:xfrm rot="2490398">
            <a:off x="6756400" y="3403600"/>
            <a:ext cx="469900" cy="311150"/>
          </a:xfrm>
          <a:prstGeom prst="rightArrow">
            <a:avLst>
              <a:gd name="adj1" fmla="val 50000"/>
              <a:gd name="adj2" fmla="val 5654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CN" altLang="en-US" sz="2800">
              <a:solidFill>
                <a:srgbClr val="000000"/>
              </a:solidFill>
              <a:latin typeface="Tahoma" panose="020B0604030504040204" pitchFamily="34" charset="0"/>
              <a:ea typeface="SimSun" panose="02010600030101010101" pitchFamily="2" charset="-122"/>
            </a:endParaRPr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 rotWithShape="1">
          <a:blip r:embed="rId11" cstate="print">
            <a:extLst/>
          </a:blip>
          <a:srcRect r="42728"/>
          <a:stretch/>
        </p:blipFill>
        <p:spPr bwMode="auto">
          <a:xfrm>
            <a:off x="4488212" y="2438400"/>
            <a:ext cx="981941" cy="285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1" name="TextBox 14"/>
          <p:cNvSpPr txBox="1">
            <a:spLocks noChangeArrowheads="1"/>
          </p:cNvSpPr>
          <p:nvPr/>
        </p:nvSpPr>
        <p:spPr bwMode="auto">
          <a:xfrm>
            <a:off x="1790700" y="3917765"/>
            <a:ext cx="29543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Tahoma" panose="020B0604030504040204" pitchFamily="34" charset="0"/>
              </a:rPr>
              <a:t>Meta-Path: </a:t>
            </a:r>
            <a:r>
              <a:rPr lang="en-US" altLang="en-US" sz="1400" b="1" i="1" dirty="0">
                <a:solidFill>
                  <a:srgbClr val="000000"/>
                </a:solidFill>
                <a:latin typeface="Tahoma" panose="020B0604030504040204" pitchFamily="34" charset="0"/>
              </a:rPr>
              <a:t>Image-Tag-Image</a:t>
            </a:r>
            <a:r>
              <a:rPr lang="en-US" altLang="en-US" sz="1400" b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12" name="TextBox 15"/>
          <p:cNvSpPr txBox="1">
            <a:spLocks noChangeArrowheads="1"/>
          </p:cNvSpPr>
          <p:nvPr/>
        </p:nvSpPr>
        <p:spPr bwMode="auto">
          <a:xfrm>
            <a:off x="5831830" y="3970751"/>
            <a:ext cx="53133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Tahoma" panose="020B0604030504040204" pitchFamily="34" charset="0"/>
              </a:rPr>
              <a:t>Meta-Path: </a:t>
            </a:r>
            <a:r>
              <a:rPr lang="en-US" altLang="en-US" sz="1400" b="1" i="1" dirty="0">
                <a:solidFill>
                  <a:srgbClr val="000000"/>
                </a:solidFill>
                <a:latin typeface="Tahoma" panose="020B0604030504040204" pitchFamily="34" charset="0"/>
              </a:rPr>
              <a:t>Image-Tag-Image-Group-Image-Tag-Image</a:t>
            </a:r>
            <a:r>
              <a:rPr lang="en-US" altLang="en-US" sz="1400" b="1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338" y="5772150"/>
            <a:ext cx="1109662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467600" y="2963864"/>
            <a:ext cx="3221038" cy="1015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C00000"/>
                </a:solidFill>
              </a:rPr>
              <a:t>Evaluate the similarity between images according to tags and groups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90700" y="2848756"/>
            <a:ext cx="2995613" cy="1015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C00000"/>
                </a:solidFill>
              </a:rPr>
              <a:t>Evaluate the similarity between images according to their linked tags</a:t>
            </a:r>
          </a:p>
        </p:txBody>
      </p:sp>
    </p:spTree>
    <p:extLst>
      <p:ext uri="{BB962C8B-B14F-4D97-AF65-F5344CB8AC3E}">
        <p14:creationId xmlns:p14="http://schemas.microsoft.com/office/powerpoint/2010/main" val="249250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1284" y="134131"/>
            <a:ext cx="12901692" cy="738909"/>
          </a:xfrm>
        </p:spPr>
        <p:txBody>
          <a:bodyPr>
            <a:noAutofit/>
          </a:bodyPr>
          <a:lstStyle/>
          <a:p>
            <a:pPr defTabSz="1219110"/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Comparing Similarity Measures in DBLP Data</a:t>
            </a:r>
            <a:endParaRPr lang="en-US" sz="4000" dirty="0">
              <a:solidFill>
                <a:prstClr val="black"/>
              </a:solidFill>
            </a:endParaRP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67200" y="1143001"/>
            <a:ext cx="6853870" cy="5714999"/>
          </a:xfrm>
          <a:prstGeom prst="rect">
            <a:avLst/>
          </a:prstGeom>
        </p:spPr>
      </p:pic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2413794" y="2148682"/>
            <a:ext cx="2016125" cy="83026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solidFill>
                  <a:srgbClr val="800080"/>
                </a:solidFill>
                <a:latin typeface="Calibri"/>
                <a:ea typeface="SimSun" pitchFamily="2" charset="-122"/>
              </a:rPr>
              <a:t>Favor highly visible objects</a:t>
            </a:r>
          </a:p>
        </p:txBody>
      </p:sp>
      <p:sp>
        <p:nvSpPr>
          <p:cNvPr id="7" name="Line 10"/>
          <p:cNvSpPr>
            <a:spLocks noChangeShapeType="1"/>
          </p:cNvSpPr>
          <p:nvPr/>
        </p:nvSpPr>
        <p:spPr bwMode="auto">
          <a:xfrm flipV="1">
            <a:off x="4267200" y="2057400"/>
            <a:ext cx="1676400" cy="376517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285594" y="4899025"/>
            <a:ext cx="3307044" cy="83099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 smtClean="0">
                <a:solidFill>
                  <a:srgbClr val="800080"/>
                </a:solidFill>
                <a:latin typeface="Calibri"/>
                <a:ea typeface="SimSun" pitchFamily="2" charset="-122"/>
              </a:rPr>
              <a:t>Are these </a:t>
            </a:r>
            <a:r>
              <a:rPr lang="en-US" altLang="zh-CN" sz="2400" b="1" dirty="0">
                <a:solidFill>
                  <a:srgbClr val="800080"/>
                </a:solidFill>
                <a:latin typeface="Calibri"/>
                <a:ea typeface="SimSun" pitchFamily="2" charset="-122"/>
              </a:rPr>
              <a:t>tiny forums most similar to SIGMOD?</a:t>
            </a:r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 flipV="1">
            <a:off x="4192588" y="4899025"/>
            <a:ext cx="1306512" cy="219956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24712" y="1143001"/>
            <a:ext cx="3267927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rgbClr val="C00000"/>
                </a:solidFill>
              </a:rPr>
              <a:t>Which venues are most similar to DASFAA?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27847" y="3752057"/>
            <a:ext cx="3264741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rgbClr val="C00000"/>
                </a:solidFill>
              </a:rPr>
              <a:t>Which venues are most similar to SIGMOD?</a:t>
            </a:r>
          </a:p>
        </p:txBody>
      </p:sp>
    </p:spTree>
    <p:extLst>
      <p:ext uri="{BB962C8B-B14F-4D97-AF65-F5344CB8AC3E}">
        <p14:creationId xmlns:p14="http://schemas.microsoft.com/office/powerpoint/2010/main" val="78358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1284" y="134131"/>
            <a:ext cx="12901692" cy="738909"/>
          </a:xfrm>
        </p:spPr>
        <p:txBody>
          <a:bodyPr>
            <a:noAutofit/>
          </a:bodyPr>
          <a:lstStyle/>
          <a:p>
            <a:pPr defTabSz="1219110"/>
            <a:r>
              <a:rPr lang="en-US" altLang="zh-CN" dirty="0">
                <a:ea typeface="SimSun" pitchFamily="2" charset="-122"/>
              </a:rPr>
              <a:t>Long Meta-Path May Not Carry the Right Semantics</a:t>
            </a:r>
            <a:endParaRPr lang="en-US" sz="4000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896" y="1221605"/>
            <a:ext cx="11077332" cy="486171"/>
          </a:xfrm>
        </p:spPr>
        <p:txBody>
          <a:bodyPr/>
          <a:lstStyle/>
          <a:p>
            <a:r>
              <a:rPr lang="en-US" altLang="zh-CN" sz="2400" dirty="0" smtClean="0">
                <a:ea typeface="SimSun" panose="02010600030101010101" pitchFamily="2" charset="-122"/>
                <a:cs typeface="MS PGothic" panose="020B0600070205080204" pitchFamily="34" charset="-128"/>
              </a:rPr>
              <a:t> </a:t>
            </a:r>
            <a:r>
              <a:rPr lang="en-US" altLang="zh-CN" sz="2400" dirty="0" smtClean="0">
                <a:ea typeface="SimSun" panose="02010600030101010101" pitchFamily="2" charset="-122"/>
              </a:rPr>
              <a:t>Repeat </a:t>
            </a:r>
            <a:r>
              <a:rPr lang="en-US" altLang="zh-CN" sz="2400" dirty="0">
                <a:ea typeface="SimSun" panose="02010600030101010101" pitchFamily="2" charset="-122"/>
              </a:rPr>
              <a:t>the meta-path 2, 4, and infinite times for conference similarity </a:t>
            </a:r>
            <a:r>
              <a:rPr lang="en-US" altLang="zh-CN" sz="2400" dirty="0" smtClean="0">
                <a:ea typeface="SimSun" panose="02010600030101010101" pitchFamily="2" charset="-122"/>
              </a:rPr>
              <a:t>query </a:t>
            </a:r>
            <a:endParaRPr lang="en-US" altLang="zh-CN" sz="2400" dirty="0">
              <a:ea typeface="SimSun" panose="02010600030101010101" pitchFamily="2" charset="-122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00" y="1842245"/>
            <a:ext cx="11756574" cy="411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389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7088863" y="2009868"/>
            <a:ext cx="4958281" cy="2254313"/>
            <a:chOff x="0" y="912"/>
            <a:chExt cx="5280" cy="2134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12"/>
              <a:ext cx="5280" cy="2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" name="Group 4"/>
            <p:cNvGrpSpPr>
              <a:grpSpLocks/>
            </p:cNvGrpSpPr>
            <p:nvPr/>
          </p:nvGrpSpPr>
          <p:grpSpPr bwMode="auto">
            <a:xfrm>
              <a:off x="4368" y="1776"/>
              <a:ext cx="144" cy="336"/>
              <a:chOff x="1584" y="3168"/>
              <a:chExt cx="384" cy="672"/>
            </a:xfrm>
          </p:grpSpPr>
          <p:sp>
            <p:nvSpPr>
              <p:cNvPr id="10" name="Line 5"/>
              <p:cNvSpPr>
                <a:spLocks noChangeShapeType="1"/>
              </p:cNvSpPr>
              <p:nvPr/>
            </p:nvSpPr>
            <p:spPr bwMode="auto">
              <a:xfrm flipH="1">
                <a:off x="1632" y="3168"/>
                <a:ext cx="336" cy="624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11" name="Line 6"/>
              <p:cNvSpPr>
                <a:spLocks noChangeShapeType="1"/>
              </p:cNvSpPr>
              <p:nvPr/>
            </p:nvSpPr>
            <p:spPr bwMode="auto">
              <a:xfrm>
                <a:off x="1584" y="3168"/>
                <a:ext cx="384" cy="67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7" name="Group 7"/>
            <p:cNvGrpSpPr>
              <a:grpSpLocks/>
            </p:cNvGrpSpPr>
            <p:nvPr/>
          </p:nvGrpSpPr>
          <p:grpSpPr bwMode="auto">
            <a:xfrm>
              <a:off x="4080" y="1776"/>
              <a:ext cx="144" cy="336"/>
              <a:chOff x="1584" y="3168"/>
              <a:chExt cx="384" cy="672"/>
            </a:xfrm>
          </p:grpSpPr>
          <p:sp>
            <p:nvSpPr>
              <p:cNvPr id="8" name="Line 8"/>
              <p:cNvSpPr>
                <a:spLocks noChangeShapeType="1"/>
              </p:cNvSpPr>
              <p:nvPr/>
            </p:nvSpPr>
            <p:spPr bwMode="auto">
              <a:xfrm flipH="1">
                <a:off x="1632" y="3168"/>
                <a:ext cx="336" cy="624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9" name="Line 9"/>
              <p:cNvSpPr>
                <a:spLocks noChangeShapeType="1"/>
              </p:cNvSpPr>
              <p:nvPr/>
            </p:nvSpPr>
            <p:spPr bwMode="auto">
              <a:xfrm>
                <a:off x="1584" y="3168"/>
                <a:ext cx="384" cy="67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</p:grpSp>
      </p:grp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06400" y="294697"/>
            <a:ext cx="11203517" cy="609600"/>
          </a:xfrm>
        </p:spPr>
        <p:txBody>
          <a:bodyPr vert="horz" lIns="92075" tIns="46038" rIns="92075" bIns="46038" rtlCol="0" anchor="ctr">
            <a:noAutofit/>
          </a:bodyPr>
          <a:lstStyle/>
          <a:p>
            <a:r>
              <a:rPr lang="en-US" altLang="zh-CN" sz="4000" b="1" dirty="0">
                <a:ea typeface="SimSun" pitchFamily="2" charset="-122"/>
              </a:rPr>
              <a:t>Co-Clustering-Based Pruning Algorithm</a:t>
            </a:r>
            <a:endParaRPr lang="en-US" altLang="zh-CN" sz="3600" b="1" dirty="0">
              <a:ea typeface="SimSun" panose="02010600030101010101" pitchFamily="2" charset="-122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29390" y="1169920"/>
            <a:ext cx="8632717" cy="5303307"/>
          </a:xfrm>
        </p:spPr>
        <p:txBody>
          <a:bodyPr vert="horz" lIns="92075" tIns="46038" rIns="92075" bIns="46038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zh-CN" dirty="0" smtClean="0">
                <a:ea typeface="SimSun" panose="02010600030101010101" pitchFamily="2" charset="-122"/>
              </a:rPr>
              <a:t>Meta-Path based similarity computation can be costly</a:t>
            </a:r>
          </a:p>
          <a:p>
            <a:pPr>
              <a:spcAft>
                <a:spcPts val="600"/>
              </a:spcAft>
            </a:pPr>
            <a:r>
              <a:rPr lang="en-US" altLang="zh-CN" dirty="0" smtClean="0">
                <a:ea typeface="SimSun" panose="02010600030101010101" pitchFamily="2" charset="-122"/>
              </a:rPr>
              <a:t>The overall cost can be reduced by storing </a:t>
            </a:r>
            <a:r>
              <a:rPr lang="en-US" altLang="zh-CN" dirty="0">
                <a:ea typeface="SimSun" panose="02010600030101010101" pitchFamily="2" charset="-122"/>
              </a:rPr>
              <a:t>commuting matrices for short path schemas and </a:t>
            </a:r>
            <a:r>
              <a:rPr lang="en-US" altLang="zh-CN" dirty="0" smtClean="0">
                <a:ea typeface="SimSun" panose="02010600030101010101" pitchFamily="2" charset="-122"/>
              </a:rPr>
              <a:t>computing </a:t>
            </a:r>
            <a:r>
              <a:rPr lang="en-US" altLang="zh-CN" dirty="0">
                <a:ea typeface="SimSun" panose="02010600030101010101" pitchFamily="2" charset="-122"/>
              </a:rPr>
              <a:t>top-</a:t>
            </a:r>
            <a:r>
              <a:rPr lang="en-US" altLang="zh-CN" i="1" dirty="0">
                <a:ea typeface="SimSun" panose="02010600030101010101" pitchFamily="2" charset="-122"/>
              </a:rPr>
              <a:t>k</a:t>
            </a:r>
            <a:r>
              <a:rPr lang="en-US" altLang="zh-CN" dirty="0">
                <a:ea typeface="SimSun" panose="02010600030101010101" pitchFamily="2" charset="-122"/>
              </a:rPr>
              <a:t> queries on line</a:t>
            </a:r>
          </a:p>
          <a:p>
            <a:pPr>
              <a:spcAft>
                <a:spcPts val="600"/>
              </a:spcAft>
            </a:pPr>
            <a:r>
              <a:rPr lang="en-US" altLang="zh-CN" dirty="0">
                <a:ea typeface="SimSun" panose="02010600030101010101" pitchFamily="2" charset="-122"/>
              </a:rPr>
              <a:t>Framework</a:t>
            </a:r>
          </a:p>
          <a:p>
            <a:pPr lvl="1">
              <a:spcAft>
                <a:spcPts val="600"/>
              </a:spcAft>
            </a:pPr>
            <a:r>
              <a:rPr lang="en-US" altLang="zh-CN" dirty="0">
                <a:ea typeface="SimSun" panose="02010600030101010101" pitchFamily="2" charset="-122"/>
              </a:rPr>
              <a:t>Generate co-clusters for materialized commuting </a:t>
            </a:r>
            <a:endParaRPr lang="en-US" altLang="zh-CN" dirty="0" smtClean="0">
              <a:ea typeface="SimSun" panose="02010600030101010101" pitchFamily="2" charset="-122"/>
            </a:endParaRPr>
          </a:p>
          <a:p>
            <a:pPr marL="622300" lvl="3" indent="0">
              <a:spcAft>
                <a:spcPts val="600"/>
              </a:spcAft>
              <a:buNone/>
            </a:pPr>
            <a:r>
              <a:rPr lang="en-US" altLang="zh-CN" dirty="0" smtClean="0">
                <a:ea typeface="SimSun" panose="02010600030101010101" pitchFamily="2" charset="-122"/>
              </a:rPr>
              <a:t>matrices for </a:t>
            </a:r>
            <a:r>
              <a:rPr lang="en-US" altLang="zh-CN" dirty="0">
                <a:ea typeface="SimSun" panose="02010600030101010101" pitchFamily="2" charset="-122"/>
              </a:rPr>
              <a:t>feature objects and target objects</a:t>
            </a:r>
          </a:p>
          <a:p>
            <a:pPr lvl="1">
              <a:spcAft>
                <a:spcPts val="600"/>
              </a:spcAft>
            </a:pPr>
            <a:r>
              <a:rPr lang="en-US" altLang="zh-CN" dirty="0">
                <a:ea typeface="SimSun" panose="02010600030101010101" pitchFamily="2" charset="-122"/>
              </a:rPr>
              <a:t>Derive upper bound for similarity between object and </a:t>
            </a:r>
            <a:endParaRPr lang="en-US" altLang="zh-CN" dirty="0" smtClean="0">
              <a:ea typeface="SimSun" panose="02010600030101010101" pitchFamily="2" charset="-122"/>
            </a:endParaRPr>
          </a:p>
          <a:p>
            <a:pPr marL="622300" lvl="3" indent="0">
              <a:spcAft>
                <a:spcPts val="600"/>
              </a:spcAft>
              <a:buNone/>
            </a:pPr>
            <a:r>
              <a:rPr lang="en-US" altLang="zh-CN" dirty="0" smtClean="0">
                <a:ea typeface="SimSun" panose="02010600030101010101" pitchFamily="2" charset="-122"/>
              </a:rPr>
              <a:t>target cluster </a:t>
            </a:r>
            <a:r>
              <a:rPr lang="en-US" altLang="zh-CN" dirty="0">
                <a:ea typeface="SimSun" panose="02010600030101010101" pitchFamily="2" charset="-122"/>
              </a:rPr>
              <a:t>and between object and object</a:t>
            </a:r>
          </a:p>
          <a:p>
            <a:pPr lvl="2">
              <a:spcAft>
                <a:spcPts val="600"/>
              </a:spcAft>
            </a:pPr>
            <a:r>
              <a:rPr lang="en-US" altLang="zh-CN" dirty="0">
                <a:ea typeface="SimSun" panose="02010600030101010101" pitchFamily="2" charset="-122"/>
              </a:rPr>
              <a:t>Safely </a:t>
            </a:r>
            <a:r>
              <a:rPr lang="en-US" altLang="zh-CN" dirty="0" smtClean="0">
                <a:ea typeface="SimSun" panose="02010600030101010101" pitchFamily="2" charset="-122"/>
              </a:rPr>
              <a:t>prune </a:t>
            </a:r>
            <a:r>
              <a:rPr lang="en-US" altLang="zh-CN" dirty="0">
                <a:ea typeface="SimSun" panose="02010600030101010101" pitchFamily="2" charset="-122"/>
              </a:rPr>
              <a:t>target clusters and objects if the upper bound similarity is lower than current threshold</a:t>
            </a:r>
          </a:p>
          <a:p>
            <a:pPr lvl="1">
              <a:spcAft>
                <a:spcPts val="600"/>
              </a:spcAft>
            </a:pPr>
            <a:r>
              <a:rPr lang="en-US" altLang="zh-CN" dirty="0">
                <a:ea typeface="SimSun" panose="02010600030101010101" pitchFamily="2" charset="-122"/>
              </a:rPr>
              <a:t>Dynamically update top-</a:t>
            </a:r>
            <a:r>
              <a:rPr lang="en-US" altLang="zh-CN" i="1" dirty="0">
                <a:ea typeface="SimSun" panose="02010600030101010101" pitchFamily="2" charset="-122"/>
              </a:rPr>
              <a:t>k</a:t>
            </a:r>
            <a:r>
              <a:rPr lang="en-US" altLang="zh-CN" dirty="0">
                <a:ea typeface="SimSun" panose="02010600030101010101" pitchFamily="2" charset="-122"/>
              </a:rPr>
              <a:t> threshold</a:t>
            </a:r>
          </a:p>
        </p:txBody>
      </p:sp>
    </p:spTree>
    <p:extLst>
      <p:ext uri="{BB962C8B-B14F-4D97-AF65-F5344CB8AC3E}">
        <p14:creationId xmlns:p14="http://schemas.microsoft.com/office/powerpoint/2010/main" val="69215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1284" y="241707"/>
            <a:ext cx="12901692" cy="634829"/>
          </a:xfrm>
        </p:spPr>
        <p:txBody>
          <a:bodyPr>
            <a:noAutofit/>
          </a:bodyPr>
          <a:lstStyle/>
          <a:p>
            <a:pPr defTabSz="1219110"/>
            <a:r>
              <a:rPr lang="en-US" sz="3600" dirty="0" smtClean="0"/>
              <a:t>Meta-Path</a:t>
            </a:r>
            <a:r>
              <a:rPr lang="en-US" sz="3600" dirty="0"/>
              <a:t>: A Key Concept for </a:t>
            </a:r>
            <a:r>
              <a:rPr lang="en-US" sz="3600" dirty="0" smtClean="0"/>
              <a:t>Heterogeneous </a:t>
            </a:r>
            <a:r>
              <a:rPr lang="en-US" sz="3600" dirty="0"/>
              <a:t>Networks</a:t>
            </a:r>
            <a:endParaRPr lang="en-US" sz="3600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896" y="1221605"/>
            <a:ext cx="11077332" cy="5225660"/>
          </a:xfrm>
        </p:spPr>
        <p:txBody>
          <a:bodyPr/>
          <a:lstStyle/>
          <a:p>
            <a:r>
              <a:rPr lang="en-US" altLang="en-US" sz="2400" dirty="0" smtClean="0"/>
              <a:t>Meta-path </a:t>
            </a:r>
            <a:r>
              <a:rPr lang="en-US" altLang="en-US" sz="2400" dirty="0"/>
              <a:t>based mining</a:t>
            </a:r>
          </a:p>
          <a:p>
            <a:pPr lvl="1"/>
            <a:r>
              <a:rPr lang="en-US" altLang="en-US" sz="2400" dirty="0" err="1"/>
              <a:t>PathPredict</a:t>
            </a:r>
            <a:r>
              <a:rPr lang="en-US" altLang="en-US" sz="2400" dirty="0"/>
              <a:t> [Sun et al., ASONAM’11]</a:t>
            </a:r>
          </a:p>
          <a:p>
            <a:pPr lvl="2"/>
            <a:r>
              <a:rPr lang="en-US" altLang="en-US" sz="2400" dirty="0"/>
              <a:t>Co-authorship prediction using meta-path based similarity</a:t>
            </a:r>
          </a:p>
          <a:p>
            <a:pPr lvl="1"/>
            <a:r>
              <a:rPr lang="en-US" altLang="en-US" sz="2400" dirty="0" err="1"/>
              <a:t>PathPredict_when</a:t>
            </a:r>
            <a:r>
              <a:rPr lang="en-US" altLang="en-US" sz="2400" dirty="0"/>
              <a:t> [Sun et al., WSDM’12]</a:t>
            </a:r>
          </a:p>
          <a:p>
            <a:pPr lvl="2"/>
            <a:r>
              <a:rPr lang="en-US" altLang="en-US" sz="2400" dirty="0"/>
              <a:t>When a relationship will happen</a:t>
            </a:r>
          </a:p>
          <a:p>
            <a:pPr lvl="1"/>
            <a:r>
              <a:rPr lang="en-US" altLang="en-US" sz="2400" dirty="0"/>
              <a:t>Citation prediction [Yu et al., SDM’12]</a:t>
            </a:r>
          </a:p>
          <a:p>
            <a:pPr lvl="2"/>
            <a:r>
              <a:rPr lang="en-US" altLang="en-US" sz="2400" dirty="0"/>
              <a:t>Meta-path + topic</a:t>
            </a:r>
          </a:p>
          <a:p>
            <a:r>
              <a:rPr lang="en-US" altLang="en-US" sz="2400" dirty="0"/>
              <a:t>Meta-path learning</a:t>
            </a:r>
          </a:p>
          <a:p>
            <a:pPr lvl="1"/>
            <a:r>
              <a:rPr lang="en-US" altLang="en-US" sz="2400" dirty="0"/>
              <a:t>User Guided Meta-Path Selection [Sun et al., </a:t>
            </a:r>
            <a:r>
              <a:rPr lang="en-US" altLang="en-US" sz="2400" dirty="0" smtClean="0"/>
              <a:t>KDD’12]</a:t>
            </a:r>
            <a:endParaRPr lang="en-US" altLang="en-US" sz="2400" dirty="0"/>
          </a:p>
          <a:p>
            <a:pPr lvl="2"/>
            <a:r>
              <a:rPr lang="en-US" altLang="en-US" sz="2400" dirty="0"/>
              <a:t>Meta-path selection + clustering</a:t>
            </a:r>
          </a:p>
        </p:txBody>
      </p:sp>
    </p:spTree>
    <p:extLst>
      <p:ext uri="{BB962C8B-B14F-4D97-AF65-F5344CB8AC3E}">
        <p14:creationId xmlns:p14="http://schemas.microsoft.com/office/powerpoint/2010/main" val="382041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G_053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81902"/>
            <a:ext cx="12192000" cy="914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939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0474" y="221680"/>
            <a:ext cx="12488779" cy="738909"/>
          </a:xfrm>
        </p:spPr>
        <p:txBody>
          <a:bodyPr>
            <a:normAutofit/>
          </a:bodyPr>
          <a:lstStyle/>
          <a:p>
            <a:pPr defTabSz="1219110"/>
            <a:r>
              <a:rPr lang="en-US" altLang="zh-CN" dirty="0" smtClean="0">
                <a:ea typeface="SimSun" panose="02010600030101010101" pitchFamily="2" charset="-122"/>
              </a:rPr>
              <a:t>Outline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6039" y="1163524"/>
            <a:ext cx="10488163" cy="5579856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zh-CN" sz="2400" b="1" dirty="0">
                <a:ea typeface="SimSun" panose="02010600030101010101" pitchFamily="2" charset="-122"/>
              </a:rPr>
              <a:t>Motivation:</a:t>
            </a:r>
            <a:r>
              <a:rPr lang="en-US" altLang="zh-CN" sz="2400" dirty="0">
                <a:ea typeface="SimSun" panose="02010600030101010101" pitchFamily="2" charset="-122"/>
              </a:rPr>
              <a:t> Why Mining Information Networks?</a:t>
            </a:r>
          </a:p>
          <a:p>
            <a:pPr>
              <a:spcAft>
                <a:spcPts val="600"/>
              </a:spcAft>
            </a:pPr>
            <a:r>
              <a:rPr lang="en-US" altLang="zh-CN" sz="2400" b="1" dirty="0">
                <a:ea typeface="SimSun" panose="02010600030101010101" pitchFamily="2" charset="-122"/>
              </a:rPr>
              <a:t>Part I:</a:t>
            </a:r>
            <a:r>
              <a:rPr lang="en-US" altLang="zh-CN" sz="2400" dirty="0">
                <a:ea typeface="SimSun" panose="02010600030101010101" pitchFamily="2" charset="-122"/>
              </a:rPr>
              <a:t> </a:t>
            </a:r>
            <a:r>
              <a:rPr lang="en-US" altLang="zh-CN" sz="2400" dirty="0" smtClean="0">
                <a:ea typeface="SimSun" panose="02010600030101010101" pitchFamily="2" charset="-122"/>
              </a:rPr>
              <a:t>Clustering </a:t>
            </a:r>
            <a:r>
              <a:rPr lang="en-US" altLang="zh-CN" sz="2400" dirty="0">
                <a:ea typeface="SimSun" panose="02010600030101010101" pitchFamily="2" charset="-122"/>
              </a:rPr>
              <a:t>and Ranking in </a:t>
            </a:r>
            <a:r>
              <a:rPr lang="en-US" altLang="zh-CN" sz="2400" dirty="0" smtClean="0">
                <a:ea typeface="SimSun" panose="02010600030101010101" pitchFamily="2" charset="-122"/>
              </a:rPr>
              <a:t>Heterogeneous Information </a:t>
            </a:r>
            <a:r>
              <a:rPr lang="en-US" altLang="zh-CN" sz="2400" dirty="0">
                <a:ea typeface="SimSun" panose="02010600030101010101" pitchFamily="2" charset="-122"/>
              </a:rPr>
              <a:t>Networks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>
                <a:ea typeface="SimSun" panose="02010600030101010101" pitchFamily="2" charset="-122"/>
              </a:rPr>
              <a:t>Clustering and Ranking in Information Networks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>
                <a:ea typeface="SimSun" panose="02010600030101010101" pitchFamily="2" charset="-122"/>
              </a:rPr>
              <a:t>Similarity Search in Information Networks </a:t>
            </a:r>
            <a:endParaRPr lang="en-US" altLang="zh-CN" sz="2400" dirty="0" smtClean="0">
              <a:ea typeface="SimSun" panose="02010600030101010101" pitchFamily="2" charset="-122"/>
            </a:endParaRPr>
          </a:p>
          <a:p>
            <a:pPr lvl="1">
              <a:spcAft>
                <a:spcPts val="600"/>
              </a:spcAft>
            </a:pPr>
            <a:r>
              <a:rPr lang="en-US" altLang="zh-CN" sz="2400" dirty="0" smtClean="0">
                <a:ea typeface="SimSun" panose="02010600030101010101" pitchFamily="2" charset="-122"/>
              </a:rPr>
              <a:t>User-Guided </a:t>
            </a:r>
            <a:r>
              <a:rPr lang="en-US" altLang="zh-CN" sz="2400" dirty="0">
                <a:ea typeface="SimSun" panose="02010600030101010101" pitchFamily="2" charset="-122"/>
              </a:rPr>
              <a:t>Meta-Path based </a:t>
            </a:r>
            <a:r>
              <a:rPr lang="en-US" altLang="zh-CN" sz="2400" dirty="0" smtClean="0">
                <a:ea typeface="SimSun" panose="02010600030101010101" pitchFamily="2" charset="-122"/>
              </a:rPr>
              <a:t>Clustering </a:t>
            </a:r>
            <a:r>
              <a:rPr lang="en-US" altLang="zh-CN" sz="2400" dirty="0">
                <a:ea typeface="SimSun" panose="02010600030101010101" pitchFamily="2" charset="-122"/>
              </a:rPr>
              <a:t>in </a:t>
            </a:r>
            <a:r>
              <a:rPr lang="en-US" altLang="zh-CN" sz="2400" dirty="0" smtClean="0">
                <a:ea typeface="SimSun" panose="02010600030101010101" pitchFamily="2" charset="-122"/>
              </a:rPr>
              <a:t>Heterogeneous Networks</a:t>
            </a:r>
            <a:endParaRPr lang="en-US" altLang="zh-CN" sz="2400" dirty="0">
              <a:ea typeface="SimSun" panose="02010600030101010101" pitchFamily="2" charset="-122"/>
            </a:endParaRPr>
          </a:p>
          <a:p>
            <a:pPr>
              <a:spcAft>
                <a:spcPts val="600"/>
              </a:spcAft>
            </a:pPr>
            <a:r>
              <a:rPr lang="en-US" altLang="zh-CN" sz="2400" b="1" dirty="0" smtClean="0">
                <a:ea typeface="SimSun" panose="02010600030101010101" pitchFamily="2" charset="-122"/>
              </a:rPr>
              <a:t>Part </a:t>
            </a:r>
            <a:r>
              <a:rPr lang="en-US" altLang="zh-CN" sz="2400" b="1" dirty="0">
                <a:ea typeface="SimSun" panose="02010600030101010101" pitchFamily="2" charset="-122"/>
              </a:rPr>
              <a:t>II: </a:t>
            </a:r>
            <a:r>
              <a:rPr lang="en-US" altLang="zh-CN" sz="2400" dirty="0" smtClean="0">
                <a:ea typeface="SimSun" panose="02010600030101010101" pitchFamily="2" charset="-122"/>
              </a:rPr>
              <a:t>Classification and Prediction in </a:t>
            </a:r>
            <a:r>
              <a:rPr lang="en-US" altLang="zh-CN" sz="2400" dirty="0">
                <a:ea typeface="SimSun" panose="02010600030101010101" pitchFamily="2" charset="-122"/>
              </a:rPr>
              <a:t>Heterogeneous</a:t>
            </a:r>
            <a:r>
              <a:rPr lang="en-US" altLang="zh-CN" sz="2400" dirty="0" smtClean="0">
                <a:ea typeface="SimSun" panose="02010600030101010101" pitchFamily="2" charset="-122"/>
              </a:rPr>
              <a:t>  Information </a:t>
            </a:r>
            <a:r>
              <a:rPr lang="en-US" altLang="zh-CN" sz="2400" dirty="0">
                <a:ea typeface="SimSun" panose="02010600030101010101" pitchFamily="2" charset="-122"/>
              </a:rPr>
              <a:t>Networks</a:t>
            </a:r>
            <a:r>
              <a:rPr lang="en-US" altLang="zh-CN" sz="2400" b="1" dirty="0">
                <a:ea typeface="SimSun" panose="02010600030101010101" pitchFamily="2" charset="-122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>
                <a:ea typeface="SimSun" panose="02010600030101010101" pitchFamily="2" charset="-122"/>
              </a:rPr>
              <a:t>Classification of Information Networks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 smtClean="0">
                <a:ea typeface="SimSun" panose="02010600030101010101" pitchFamily="2" charset="-122"/>
              </a:rPr>
              <a:t>Relationship </a:t>
            </a:r>
            <a:r>
              <a:rPr lang="en-US" altLang="zh-CN" sz="2400" dirty="0">
                <a:ea typeface="SimSun" panose="02010600030101010101" pitchFamily="2" charset="-122"/>
              </a:rPr>
              <a:t>Prediction in Information Networks</a:t>
            </a:r>
            <a:r>
              <a:rPr lang="en-US" altLang="zh-CN" sz="2400" b="1" dirty="0">
                <a:ea typeface="SimSun" panose="02010600030101010101" pitchFamily="2" charset="-122"/>
              </a:rPr>
              <a:t> </a:t>
            </a:r>
            <a:endParaRPr lang="en-US" altLang="zh-CN" sz="2400" b="1" dirty="0" smtClean="0">
              <a:ea typeface="SimSun" panose="02010600030101010101" pitchFamily="2" charset="-122"/>
            </a:endParaRPr>
          </a:p>
          <a:p>
            <a:pPr lvl="1">
              <a:spcAft>
                <a:spcPts val="600"/>
              </a:spcAft>
            </a:pPr>
            <a:r>
              <a:rPr lang="en-US" altLang="zh-CN" sz="2400" dirty="0" smtClean="0">
                <a:ea typeface="SimSun" panose="02010600030101010101" pitchFamily="2" charset="-122"/>
              </a:rPr>
              <a:t>Recommendation with Heterogeneous Information Networks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 err="1" smtClean="0">
                <a:ea typeface="SimSun" panose="02010600030101010101" pitchFamily="2" charset="-122"/>
              </a:rPr>
              <a:t>ClusCite</a:t>
            </a:r>
            <a:r>
              <a:rPr lang="en-US" altLang="zh-CN" sz="2400" dirty="0" smtClean="0">
                <a:ea typeface="SimSun" panose="02010600030101010101" pitchFamily="2" charset="-122"/>
              </a:rPr>
              <a:t>: Citation recommendation in heterogeneous networks</a:t>
            </a:r>
          </a:p>
          <a:p>
            <a:pPr>
              <a:spcAft>
                <a:spcPts val="600"/>
              </a:spcAft>
            </a:pPr>
            <a:r>
              <a:rPr lang="en-US" altLang="zh-CN" sz="2400" dirty="0" smtClean="0">
                <a:ea typeface="SimSun" panose="02010600030101010101" pitchFamily="2" charset="-122"/>
              </a:rPr>
              <a:t>Summary</a:t>
            </a:r>
            <a:endParaRPr lang="en-US" altLang="zh-CN" sz="2400" dirty="0">
              <a:ea typeface="SimSun" panose="02010600030101010101" pitchFamily="2" charset="-122"/>
            </a:endParaRPr>
          </a:p>
          <a:p>
            <a:pPr lvl="1">
              <a:spcAft>
                <a:spcPts val="600"/>
              </a:spcAft>
            </a:pPr>
            <a:endParaRPr lang="en-US" altLang="zh-CN" sz="2400" b="1" dirty="0" smtClean="0">
              <a:ea typeface="SimSun" panose="02010600030101010101" pitchFamily="2" charset="-122"/>
            </a:endParaRPr>
          </a:p>
          <a:p>
            <a:pPr lvl="1">
              <a:spcAft>
                <a:spcPts val="600"/>
              </a:spcAft>
            </a:pPr>
            <a:endParaRPr lang="en-US" altLang="zh-CN" sz="2400" b="1" dirty="0" smtClean="0">
              <a:ea typeface="SimSun" panose="02010600030101010101" pitchFamily="2" charset="-122"/>
            </a:endParaRPr>
          </a:p>
        </p:txBody>
      </p:sp>
      <p:sp>
        <p:nvSpPr>
          <p:cNvPr id="4" name="AutoShape 8"/>
          <p:cNvSpPr>
            <a:spLocks noChangeArrowheads="1"/>
          </p:cNvSpPr>
          <p:nvPr/>
        </p:nvSpPr>
        <p:spPr bwMode="auto">
          <a:xfrm rot="9129169">
            <a:off x="10138021" y="1634919"/>
            <a:ext cx="381000" cy="3810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89488" y="1163547"/>
            <a:ext cx="4969443" cy="563639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30000"/>
              </a:spcBef>
            </a:pPr>
            <a:endParaRPr lang="en-US" altLang="zh-CN" sz="2400" dirty="0" smtClean="0">
              <a:solidFill>
                <a:srgbClr val="000000"/>
              </a:solidFill>
            </a:endParaRP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 rot="9129169">
            <a:off x="10138345" y="3206712"/>
            <a:ext cx="222907" cy="343191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92D05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944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92075" tIns="46038" rIns="92075" bIns="46038" rtlCol="0" anchor="ctr">
            <a:noAutofit/>
          </a:bodyPr>
          <a:lstStyle/>
          <a:p>
            <a:r>
              <a:rPr lang="en-US" sz="4000" b="1" dirty="0"/>
              <a:t>Why User Guidance in Clustering?</a:t>
            </a:r>
            <a:endParaRPr lang="en-US" altLang="zh-CN" sz="3600" b="1" dirty="0">
              <a:ea typeface="SimSun" panose="02010600030101010101" pitchFamily="2" charset="-122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29391" y="1120606"/>
            <a:ext cx="10635916" cy="939536"/>
          </a:xfrm>
        </p:spPr>
        <p:txBody>
          <a:bodyPr vert="horz" lIns="92075" tIns="46038" rIns="92075" bIns="46038" rtlCol="0">
            <a:noAutofit/>
          </a:bodyPr>
          <a:lstStyle/>
          <a:p>
            <a:r>
              <a:rPr lang="en-US" altLang="en-US" dirty="0"/>
              <a:t>Different users may like to get different </a:t>
            </a:r>
            <a:r>
              <a:rPr lang="en-US" altLang="en-US" dirty="0" smtClean="0"/>
              <a:t>clusters for different clustering goals</a:t>
            </a:r>
            <a:endParaRPr lang="en-US" altLang="en-US" dirty="0"/>
          </a:p>
          <a:p>
            <a:pPr lvl="1"/>
            <a:r>
              <a:rPr lang="en-US" altLang="en-US" dirty="0" smtClean="0"/>
              <a:t>Ex. Clustering </a:t>
            </a:r>
            <a:r>
              <a:rPr lang="en-US" altLang="en-US" dirty="0"/>
              <a:t>authors based on their connections in the network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078" y="1981207"/>
            <a:ext cx="5334000" cy="253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827" y="5053020"/>
            <a:ext cx="1543051" cy="148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718" y="5027613"/>
            <a:ext cx="1635125" cy="160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491" y="5027620"/>
            <a:ext cx="1600200" cy="151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own Arrow 7"/>
          <p:cNvSpPr/>
          <p:nvPr/>
        </p:nvSpPr>
        <p:spPr>
          <a:xfrm>
            <a:off x="5236678" y="4572000"/>
            <a:ext cx="4572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FFFFFF"/>
              </a:solidFill>
            </a:endParaRPr>
          </a:p>
        </p:txBody>
      </p:sp>
      <p:sp>
        <p:nvSpPr>
          <p:cNvPr id="9" name="Down Arrow 8"/>
          <p:cNvSpPr/>
          <p:nvPr/>
        </p:nvSpPr>
        <p:spPr>
          <a:xfrm rot="2696810">
            <a:off x="3619017" y="4519613"/>
            <a:ext cx="4572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FFFFFF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 rot="19433301">
            <a:off x="6798778" y="4519613"/>
            <a:ext cx="4572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26679" y="4433890"/>
            <a:ext cx="1793875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1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{1,2,3,4}</a:t>
            </a:r>
          </a:p>
          <a:p>
            <a:pPr marL="457200" lvl="1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{5,6,7,8}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114315" y="4756155"/>
            <a:ext cx="1122363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{1,3,5,7}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{2,4,6,8}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208479" y="4343402"/>
            <a:ext cx="1212851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1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{1,3} {2,4} {5,7} {6,8}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65166" y="2810931"/>
            <a:ext cx="2491052" cy="830997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Which </a:t>
            </a:r>
            <a:r>
              <a:rPr lang="en-US" sz="2400" dirty="0" smtClean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meta-path(s) </a:t>
            </a:r>
            <a:r>
              <a:rPr lang="en-US" sz="24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to choose?</a:t>
            </a:r>
          </a:p>
        </p:txBody>
      </p:sp>
    </p:spTree>
    <p:extLst>
      <p:ext uri="{BB962C8B-B14F-4D97-AF65-F5344CB8AC3E}">
        <p14:creationId xmlns:p14="http://schemas.microsoft.com/office/powerpoint/2010/main" val="209076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92075" tIns="46038" rIns="92075" bIns="46038" rtlCol="0" anchor="ctr">
            <a:noAutofit/>
          </a:bodyPr>
          <a:lstStyle/>
          <a:p>
            <a:r>
              <a:rPr lang="en-US" altLang="zh-CN" sz="4000" b="1" dirty="0" smtClean="0">
                <a:ea typeface="SimSun" panose="02010600030101010101" pitchFamily="2" charset="-122"/>
              </a:rPr>
              <a:t>Heterogeneous </a:t>
            </a:r>
            <a:r>
              <a:rPr lang="en-US" sz="4000" b="1" dirty="0" smtClean="0"/>
              <a:t>Information Networks</a:t>
            </a:r>
            <a:endParaRPr lang="en-US" altLang="zh-CN" sz="3600" b="1" dirty="0">
              <a:ea typeface="SimSun" panose="02010600030101010101" pitchFamily="2" charset="-122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81265" y="1106905"/>
            <a:ext cx="8207323" cy="5715001"/>
          </a:xfrm>
        </p:spPr>
        <p:txBody>
          <a:bodyPr vert="horz" lIns="92075" tIns="46038" rIns="92075" bIns="46038" rtlCol="0">
            <a:noAutofit/>
          </a:bodyPr>
          <a:lstStyle/>
          <a:p>
            <a:pPr>
              <a:spcBef>
                <a:spcPts val="500"/>
              </a:spcBef>
            </a:pPr>
            <a:r>
              <a:rPr lang="en-US" altLang="zh-CN" dirty="0" smtClean="0">
                <a:ea typeface="SimSun" panose="02010600030101010101" pitchFamily="2" charset="-122"/>
              </a:rPr>
              <a:t>Homogeneous </a:t>
            </a:r>
            <a:r>
              <a:rPr lang="en-US" altLang="zh-CN" dirty="0">
                <a:ea typeface="SimSun" panose="02010600030101010101" pitchFamily="2" charset="-122"/>
              </a:rPr>
              <a:t>vs. heterogeneous networks</a:t>
            </a:r>
          </a:p>
          <a:p>
            <a:pPr lvl="1">
              <a:spcBef>
                <a:spcPts val="500"/>
              </a:spcBef>
            </a:pPr>
            <a:r>
              <a:rPr lang="en-US" altLang="zh-CN" dirty="0">
                <a:ea typeface="SimSun" panose="02010600030101010101" pitchFamily="2" charset="-122"/>
              </a:rPr>
              <a:t>Homogeneous </a:t>
            </a:r>
            <a:r>
              <a:rPr lang="en-US" altLang="zh-CN" dirty="0" smtClean="0">
                <a:ea typeface="SimSun" panose="02010600030101010101" pitchFamily="2" charset="-122"/>
              </a:rPr>
              <a:t>networks:  Single </a:t>
            </a:r>
            <a:r>
              <a:rPr lang="en-US" altLang="zh-CN" dirty="0">
                <a:ea typeface="SimSun" panose="02010600030101010101" pitchFamily="2" charset="-122"/>
              </a:rPr>
              <a:t>object type and single link type</a:t>
            </a:r>
          </a:p>
          <a:p>
            <a:pPr lvl="2">
              <a:spcBef>
                <a:spcPts val="500"/>
              </a:spcBef>
            </a:pPr>
            <a:r>
              <a:rPr lang="en-US" altLang="zh-CN" dirty="0">
                <a:ea typeface="SimSun" panose="02010600030101010101" pitchFamily="2" charset="-122"/>
              </a:rPr>
              <a:t>Single model social networks (e.g., friends)</a:t>
            </a:r>
          </a:p>
          <a:p>
            <a:pPr lvl="2">
              <a:spcBef>
                <a:spcPts val="500"/>
              </a:spcBef>
            </a:pPr>
            <a:r>
              <a:rPr lang="en-US" altLang="zh-CN" dirty="0">
                <a:ea typeface="SimSun" panose="02010600030101010101" pitchFamily="2" charset="-122"/>
              </a:rPr>
              <a:t>WWW: </a:t>
            </a:r>
            <a:r>
              <a:rPr lang="en-US" altLang="zh-CN" dirty="0" smtClean="0">
                <a:ea typeface="SimSun" panose="02010600030101010101" pitchFamily="2" charset="-122"/>
              </a:rPr>
              <a:t>A </a:t>
            </a:r>
            <a:r>
              <a:rPr lang="en-US" altLang="zh-CN" dirty="0">
                <a:ea typeface="SimSun" panose="02010600030101010101" pitchFamily="2" charset="-122"/>
              </a:rPr>
              <a:t>collection of linked Web pages</a:t>
            </a:r>
          </a:p>
          <a:p>
            <a:pPr lvl="1">
              <a:spcBef>
                <a:spcPts val="500"/>
              </a:spcBef>
            </a:pPr>
            <a:r>
              <a:rPr lang="en-US" altLang="zh-CN" dirty="0" smtClean="0">
                <a:ea typeface="SimSun" panose="02010600030101010101" pitchFamily="2" charset="-122"/>
              </a:rPr>
              <a:t>Heterogeneous networks: Multiple </a:t>
            </a:r>
            <a:r>
              <a:rPr lang="en-US" altLang="zh-CN" dirty="0">
                <a:ea typeface="SimSun" panose="02010600030101010101" pitchFamily="2" charset="-122"/>
              </a:rPr>
              <a:t>object and link types</a:t>
            </a:r>
          </a:p>
          <a:p>
            <a:pPr lvl="2">
              <a:spcBef>
                <a:spcPts val="500"/>
              </a:spcBef>
            </a:pPr>
            <a:r>
              <a:rPr lang="en-US" altLang="zh-CN" dirty="0">
                <a:ea typeface="SimSun" panose="02010600030101010101" pitchFamily="2" charset="-122"/>
              </a:rPr>
              <a:t>Medical network: </a:t>
            </a:r>
            <a:r>
              <a:rPr lang="en-US" altLang="zh-CN" dirty="0" smtClean="0">
                <a:ea typeface="SimSun" panose="02010600030101010101" pitchFamily="2" charset="-122"/>
              </a:rPr>
              <a:t>Patients</a:t>
            </a:r>
            <a:r>
              <a:rPr lang="en-US" altLang="zh-CN" dirty="0">
                <a:ea typeface="SimSun" panose="02010600030101010101" pitchFamily="2" charset="-122"/>
              </a:rPr>
              <a:t>, doctors, </a:t>
            </a:r>
            <a:r>
              <a:rPr lang="en-US" altLang="zh-CN" dirty="0" smtClean="0">
                <a:ea typeface="SimSun" panose="02010600030101010101" pitchFamily="2" charset="-122"/>
              </a:rPr>
              <a:t>diseases, </a:t>
            </a:r>
            <a:r>
              <a:rPr lang="en-US" altLang="zh-CN" dirty="0">
                <a:ea typeface="SimSun" panose="02010600030101010101" pitchFamily="2" charset="-122"/>
              </a:rPr>
              <a:t>contacts, treatments</a:t>
            </a:r>
          </a:p>
          <a:p>
            <a:pPr lvl="2">
              <a:spcBef>
                <a:spcPts val="500"/>
              </a:spcBef>
            </a:pPr>
            <a:r>
              <a:rPr lang="en-US" altLang="zh-CN" dirty="0">
                <a:ea typeface="SimSun" panose="02010600030101010101" pitchFamily="2" charset="-122"/>
              </a:rPr>
              <a:t>Bibliographic network: </a:t>
            </a:r>
            <a:r>
              <a:rPr lang="en-US" altLang="zh-CN" dirty="0" smtClean="0">
                <a:ea typeface="SimSun" panose="02010600030101010101" pitchFamily="2" charset="-122"/>
              </a:rPr>
              <a:t>Publications</a:t>
            </a:r>
            <a:r>
              <a:rPr lang="en-US" altLang="zh-CN" dirty="0">
                <a:ea typeface="SimSun" panose="02010600030101010101" pitchFamily="2" charset="-122"/>
              </a:rPr>
              <a:t>, authors, </a:t>
            </a:r>
            <a:r>
              <a:rPr lang="en-US" altLang="zh-CN" dirty="0" smtClean="0">
                <a:ea typeface="SimSun" panose="02010600030101010101" pitchFamily="2" charset="-122"/>
              </a:rPr>
              <a:t>venues (e.g., DBLP &gt; 2 million papers)</a:t>
            </a:r>
          </a:p>
          <a:p>
            <a:pPr>
              <a:spcBef>
                <a:spcPts val="500"/>
              </a:spcBef>
            </a:pPr>
            <a:r>
              <a:rPr lang="en-US" altLang="zh-CN" dirty="0">
                <a:ea typeface="SimSun" panose="02010600030101010101" pitchFamily="2" charset="-122"/>
              </a:rPr>
              <a:t>Homogeneous </a:t>
            </a:r>
            <a:r>
              <a:rPr lang="en-US" altLang="zh-CN" dirty="0" smtClean="0">
                <a:ea typeface="SimSun" panose="02010600030101010101" pitchFamily="2" charset="-122"/>
              </a:rPr>
              <a:t>networks are often resulted from projection of heterogeneous networks</a:t>
            </a:r>
          </a:p>
          <a:p>
            <a:pPr lvl="1">
              <a:spcBef>
                <a:spcPts val="500"/>
              </a:spcBef>
            </a:pPr>
            <a:r>
              <a:rPr lang="en-US" altLang="zh-CN" dirty="0" smtClean="0">
                <a:ea typeface="SimSun" panose="02010600030101010101" pitchFamily="2" charset="-122"/>
              </a:rPr>
              <a:t>E.g., coauthor network from its original DBLP network 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pic>
        <p:nvPicPr>
          <p:cNvPr id="12" name="Picture 11" descr="TextMed Networks_schema.pdf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0" t="16209" r="39717" b="24510"/>
          <a:stretch/>
        </p:blipFill>
        <p:spPr>
          <a:xfrm>
            <a:off x="8663439" y="1133379"/>
            <a:ext cx="3007573" cy="2578726"/>
          </a:xfrm>
          <a:prstGeom prst="rect">
            <a:avLst/>
          </a:prstGeom>
        </p:spPr>
      </p:pic>
      <p:pic>
        <p:nvPicPr>
          <p:cNvPr id="13" name="Picture 12" descr="TextMed Networks_projected_1.pdf - Mozilla Firefox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17" t="15820" r="39646" b="29050"/>
          <a:stretch/>
        </p:blipFill>
        <p:spPr>
          <a:xfrm>
            <a:off x="8779766" y="3734724"/>
            <a:ext cx="2184853" cy="1722751"/>
          </a:xfrm>
          <a:prstGeom prst="rect">
            <a:avLst/>
          </a:prstGeom>
        </p:spPr>
      </p:pic>
      <p:pic>
        <p:nvPicPr>
          <p:cNvPr id="14" name="Picture 13" descr="TextMed Networks_projected_2.pdf - Mozilla Firefox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5" t="16208" r="38232" b="32034"/>
          <a:stretch/>
        </p:blipFill>
        <p:spPr>
          <a:xfrm>
            <a:off x="9969897" y="5397197"/>
            <a:ext cx="2047235" cy="142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2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92075" tIns="46038" rIns="92075" bIns="46038" rtlCol="0" anchor="ctr">
            <a:noAutofit/>
          </a:bodyPr>
          <a:lstStyle/>
          <a:p>
            <a:r>
              <a:rPr lang="en-US" sz="4000" b="1" dirty="0"/>
              <a:t>User Guidance Determines Clustering Results</a:t>
            </a:r>
            <a:endParaRPr lang="en-US" altLang="zh-CN" sz="3600" b="1" dirty="0">
              <a:ea typeface="SimSun" panose="02010600030101010101" pitchFamily="2" charset="-122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9850" y="1116241"/>
            <a:ext cx="5242371" cy="1171168"/>
          </a:xfrm>
        </p:spPr>
        <p:txBody>
          <a:bodyPr vert="horz" lIns="92075" tIns="46038" rIns="92075" bIns="46038" rtlCol="0">
            <a:noAutofit/>
          </a:bodyPr>
          <a:lstStyle/>
          <a:p>
            <a:r>
              <a:rPr lang="en-US" altLang="en-US" dirty="0" smtClean="0"/>
              <a:t>Different user preferences (e.g</a:t>
            </a:r>
            <a:r>
              <a:rPr lang="en-US" altLang="en-US" dirty="0"/>
              <a:t>., </a:t>
            </a:r>
            <a:r>
              <a:rPr lang="en-US" altLang="en-US" dirty="0" smtClean="0"/>
              <a:t>by seeding </a:t>
            </a:r>
            <a:r>
              <a:rPr lang="en-US" altLang="en-US" dirty="0"/>
              <a:t>desired </a:t>
            </a:r>
            <a:r>
              <a:rPr lang="en-US" altLang="en-US" dirty="0" smtClean="0"/>
              <a:t>clusters) lead </a:t>
            </a:r>
            <a:r>
              <a:rPr lang="en-US" altLang="en-US" dirty="0"/>
              <a:t>to the choice of different </a:t>
            </a:r>
            <a:r>
              <a:rPr lang="en-US" altLang="en-US" dirty="0" smtClean="0"/>
              <a:t>meta-paths</a:t>
            </a:r>
          </a:p>
        </p:txBody>
      </p:sp>
      <p:sp>
        <p:nvSpPr>
          <p:cNvPr id="4" name="Rectangle 3"/>
          <p:cNvSpPr/>
          <p:nvPr/>
        </p:nvSpPr>
        <p:spPr>
          <a:xfrm>
            <a:off x="237674" y="2543270"/>
            <a:ext cx="1195388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1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{1}</a:t>
            </a:r>
          </a:p>
          <a:p>
            <a:pPr marL="457200" lvl="1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{5}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108" y="2390875"/>
            <a:ext cx="1543051" cy="149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1623559" y="2849656"/>
            <a:ext cx="304800" cy="285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87397" y="2686145"/>
            <a:ext cx="1793875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1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{1,2,3,4}</a:t>
            </a:r>
          </a:p>
          <a:p>
            <a:pPr marL="457200" lvl="1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{5,6,7,8}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79435" y="2849661"/>
            <a:ext cx="33855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</a:p>
        </p:txBody>
      </p:sp>
      <p:grpSp>
        <p:nvGrpSpPr>
          <p:cNvPr id="9" name="Group 21"/>
          <p:cNvGrpSpPr>
            <a:grpSpLocks/>
          </p:cNvGrpSpPr>
          <p:nvPr/>
        </p:nvGrpSpPr>
        <p:grpSpPr bwMode="auto">
          <a:xfrm>
            <a:off x="425000" y="4524468"/>
            <a:ext cx="5680075" cy="1589088"/>
            <a:chOff x="838199" y="4574959"/>
            <a:chExt cx="5342037" cy="1589475"/>
          </a:xfrm>
        </p:grpSpPr>
        <p:sp>
          <p:nvSpPr>
            <p:cNvPr id="10" name="Rectangle 9"/>
            <p:cNvSpPr/>
            <p:nvPr/>
          </p:nvSpPr>
          <p:spPr>
            <a:xfrm>
              <a:off x="838199" y="4574959"/>
              <a:ext cx="1212336" cy="107748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457200" lvl="1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anose="020B0604030504040204" pitchFamily="34" charset="0"/>
                </a:rPr>
                <a:t>{1} {2} {5} {6}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967900" y="4808379"/>
              <a:ext cx="1212336" cy="107748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457200" lvl="1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anose="020B0604030504040204" pitchFamily="34" charset="0"/>
                </a:rPr>
                <a:t>{1,3} {2,4} {5,7} {6,8}</a:t>
              </a:r>
            </a:p>
          </p:txBody>
        </p:sp>
        <p:pic>
          <p:nvPicPr>
            <p:cNvPr id="12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1409" y="4651159"/>
              <a:ext cx="1600199" cy="1513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ight Arrow 12"/>
            <p:cNvSpPr/>
            <p:nvPr/>
          </p:nvSpPr>
          <p:spPr>
            <a:xfrm>
              <a:off x="2050534" y="5264102"/>
              <a:ext cx="304577" cy="28740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>
                <a:solidFill>
                  <a:srgbClr val="FFFFFF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593153" y="5181532"/>
              <a:ext cx="318406" cy="461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+</a:t>
              </a:r>
            </a:p>
          </p:txBody>
        </p:sp>
      </p:grpSp>
      <p:sp>
        <p:nvSpPr>
          <p:cNvPr id="15" name="TextBox 15"/>
          <p:cNvSpPr txBox="1">
            <a:spLocks noChangeArrowheads="1"/>
          </p:cNvSpPr>
          <p:nvPr/>
        </p:nvSpPr>
        <p:spPr bwMode="auto">
          <a:xfrm>
            <a:off x="747264" y="3879947"/>
            <a:ext cx="9300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en-US" b="1">
                <a:solidFill>
                  <a:srgbClr val="0070C0"/>
                </a:solidFill>
              </a:rPr>
              <a:t>Seeds</a:t>
            </a:r>
          </a:p>
        </p:txBody>
      </p:sp>
      <p:sp>
        <p:nvSpPr>
          <p:cNvPr id="16" name="TextBox 16"/>
          <p:cNvSpPr txBox="1">
            <a:spLocks noChangeArrowheads="1"/>
          </p:cNvSpPr>
          <p:nvPr/>
        </p:nvSpPr>
        <p:spPr bwMode="auto">
          <a:xfrm>
            <a:off x="2320474" y="3879947"/>
            <a:ext cx="18614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en-US" b="1" dirty="0">
                <a:solidFill>
                  <a:srgbClr val="0070C0"/>
                </a:solidFill>
              </a:rPr>
              <a:t>Meta-path(s)</a:t>
            </a:r>
          </a:p>
        </p:txBody>
      </p:sp>
      <p:sp>
        <p:nvSpPr>
          <p:cNvPr id="17" name="TextBox 17"/>
          <p:cNvSpPr txBox="1">
            <a:spLocks noChangeArrowheads="1"/>
          </p:cNvSpPr>
          <p:nvPr/>
        </p:nvSpPr>
        <p:spPr bwMode="auto">
          <a:xfrm>
            <a:off x="4844600" y="3879947"/>
            <a:ext cx="14630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en-US" b="1">
                <a:solidFill>
                  <a:srgbClr val="0070C0"/>
                </a:solidFill>
              </a:rPr>
              <a:t>Clustering</a:t>
            </a:r>
          </a:p>
        </p:txBody>
      </p:sp>
      <p:sp>
        <p:nvSpPr>
          <p:cNvPr id="18" name="TextBox 18"/>
          <p:cNvSpPr txBox="1">
            <a:spLocks noChangeArrowheads="1"/>
          </p:cNvSpPr>
          <p:nvPr/>
        </p:nvSpPr>
        <p:spPr bwMode="auto">
          <a:xfrm>
            <a:off x="747264" y="6196111"/>
            <a:ext cx="9300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en-US" b="1">
                <a:solidFill>
                  <a:srgbClr val="0070C0"/>
                </a:solidFill>
              </a:rPr>
              <a:t>Seeds</a:t>
            </a:r>
          </a:p>
        </p:txBody>
      </p:sp>
      <p:sp>
        <p:nvSpPr>
          <p:cNvPr id="19" name="TextBox 19"/>
          <p:cNvSpPr txBox="1">
            <a:spLocks noChangeArrowheads="1"/>
          </p:cNvSpPr>
          <p:nvPr/>
        </p:nvSpPr>
        <p:spPr bwMode="auto">
          <a:xfrm>
            <a:off x="2337938" y="6196111"/>
            <a:ext cx="18614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en-US" b="1">
                <a:solidFill>
                  <a:srgbClr val="0070C0"/>
                </a:solidFill>
              </a:rPr>
              <a:t>Meta-path(s)</a:t>
            </a:r>
          </a:p>
        </p:txBody>
      </p:sp>
      <p:sp>
        <p:nvSpPr>
          <p:cNvPr id="20" name="TextBox 20"/>
          <p:cNvSpPr txBox="1">
            <a:spLocks noChangeArrowheads="1"/>
          </p:cNvSpPr>
          <p:nvPr/>
        </p:nvSpPr>
        <p:spPr bwMode="auto">
          <a:xfrm>
            <a:off x="4844600" y="6196111"/>
            <a:ext cx="14630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en-US" b="1">
                <a:solidFill>
                  <a:srgbClr val="0070C0"/>
                </a:solidFill>
              </a:rPr>
              <a:t>Clustering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6452778" y="1113984"/>
            <a:ext cx="5157139" cy="4999572"/>
          </a:xfrm>
          <a:prstGeom prst="rect">
            <a:avLst/>
          </a:prstGeom>
        </p:spPr>
        <p:txBody>
          <a:bodyPr vert="horz" lIns="92075" tIns="46038" rIns="92075" bIns="46038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b="1" dirty="0" smtClean="0">
                <a:solidFill>
                  <a:srgbClr val="000000"/>
                </a:solidFill>
              </a:rPr>
              <a:t>Problem:  User-guided clustering </a:t>
            </a:r>
            <a:r>
              <a:rPr lang="en-US" b="1" dirty="0">
                <a:solidFill>
                  <a:srgbClr val="000000"/>
                </a:solidFill>
              </a:rPr>
              <a:t>with </a:t>
            </a:r>
            <a:r>
              <a:rPr lang="en-US" b="1" dirty="0" smtClean="0">
                <a:solidFill>
                  <a:srgbClr val="000000"/>
                </a:solidFill>
              </a:rPr>
              <a:t>meta-path selection</a:t>
            </a:r>
          </a:p>
          <a:p>
            <a:pPr>
              <a:spcBef>
                <a:spcPts val="500"/>
              </a:spcBef>
            </a:pPr>
            <a:r>
              <a:rPr lang="en-US" altLang="en-US" dirty="0">
                <a:solidFill>
                  <a:srgbClr val="000000"/>
                </a:solidFill>
              </a:rPr>
              <a:t>Input:  </a:t>
            </a:r>
            <a:endParaRPr lang="en-US" altLang="en-US" dirty="0" smtClean="0">
              <a:solidFill>
                <a:srgbClr val="000000"/>
              </a:solidFill>
            </a:endParaRPr>
          </a:p>
          <a:p>
            <a:pPr lvl="1">
              <a:spcBef>
                <a:spcPts val="500"/>
              </a:spcBef>
            </a:pPr>
            <a:r>
              <a:rPr lang="en-US" altLang="en-US" dirty="0" smtClean="0">
                <a:solidFill>
                  <a:srgbClr val="000000"/>
                </a:solidFill>
              </a:rPr>
              <a:t>The </a:t>
            </a:r>
            <a:r>
              <a:rPr lang="en-US" altLang="en-US" dirty="0">
                <a:solidFill>
                  <a:srgbClr val="000000"/>
                </a:solidFill>
              </a:rPr>
              <a:t>target type for </a:t>
            </a:r>
            <a:r>
              <a:rPr lang="en-US" altLang="en-US" dirty="0" smtClean="0">
                <a:solidFill>
                  <a:srgbClr val="000000"/>
                </a:solidFill>
              </a:rPr>
              <a:t>clustering </a:t>
            </a:r>
            <a:r>
              <a:rPr lang="en-US" altLang="en-US" i="1" dirty="0" smtClean="0">
                <a:solidFill>
                  <a:srgbClr val="000000"/>
                </a:solidFill>
              </a:rPr>
              <a:t>T</a:t>
            </a:r>
            <a:r>
              <a:rPr lang="en-US" altLang="en-US" dirty="0" smtClean="0">
                <a:solidFill>
                  <a:srgbClr val="000000"/>
                </a:solidFill>
              </a:rPr>
              <a:t> </a:t>
            </a:r>
          </a:p>
          <a:p>
            <a:pPr lvl="1">
              <a:spcBef>
                <a:spcPts val="500"/>
              </a:spcBef>
            </a:pPr>
            <a:r>
              <a:rPr lang="en-US" altLang="en-US" dirty="0" smtClean="0">
                <a:solidFill>
                  <a:srgbClr val="000000"/>
                </a:solidFill>
              </a:rPr>
              <a:t># </a:t>
            </a:r>
            <a:r>
              <a:rPr lang="en-US" altLang="en-US" dirty="0">
                <a:solidFill>
                  <a:srgbClr val="000000"/>
                </a:solidFill>
              </a:rPr>
              <a:t>of </a:t>
            </a:r>
            <a:r>
              <a:rPr lang="en-US" altLang="en-US" dirty="0" smtClean="0">
                <a:solidFill>
                  <a:srgbClr val="000000"/>
                </a:solidFill>
              </a:rPr>
              <a:t>clusters </a:t>
            </a:r>
            <a:r>
              <a:rPr lang="en-US" altLang="en-US" i="1" dirty="0" smtClean="0">
                <a:solidFill>
                  <a:srgbClr val="000000"/>
                </a:solidFill>
              </a:rPr>
              <a:t>k</a:t>
            </a:r>
            <a:endParaRPr lang="en-US" altLang="en-US" dirty="0" smtClean="0">
              <a:solidFill>
                <a:srgbClr val="000000"/>
              </a:solidFill>
            </a:endParaRPr>
          </a:p>
          <a:p>
            <a:pPr lvl="1">
              <a:spcBef>
                <a:spcPts val="500"/>
              </a:spcBef>
            </a:pPr>
            <a:r>
              <a:rPr lang="en-US" altLang="en-US" dirty="0" smtClean="0">
                <a:solidFill>
                  <a:srgbClr val="000000"/>
                </a:solidFill>
              </a:rPr>
              <a:t>Seeds </a:t>
            </a:r>
            <a:r>
              <a:rPr lang="en-US" altLang="en-US" dirty="0">
                <a:solidFill>
                  <a:srgbClr val="000000"/>
                </a:solidFill>
              </a:rPr>
              <a:t>in some </a:t>
            </a:r>
            <a:r>
              <a:rPr lang="en-US" altLang="en-US" dirty="0" smtClean="0">
                <a:solidFill>
                  <a:srgbClr val="000000"/>
                </a:solidFill>
              </a:rPr>
              <a:t>clusters: </a:t>
            </a:r>
            <a:r>
              <a:rPr lang="en-US" altLang="en-US" i="1" dirty="0">
                <a:solidFill>
                  <a:srgbClr val="000000"/>
                </a:solidFill>
              </a:rPr>
              <a:t>L</a:t>
            </a:r>
            <a:r>
              <a:rPr lang="en-US" altLang="en-US" i="1" baseline="-25000" dirty="0">
                <a:solidFill>
                  <a:srgbClr val="000000"/>
                </a:solidFill>
              </a:rPr>
              <a:t>1</a:t>
            </a:r>
            <a:r>
              <a:rPr lang="en-US" altLang="en-US" i="1" dirty="0">
                <a:solidFill>
                  <a:srgbClr val="000000"/>
                </a:solidFill>
              </a:rPr>
              <a:t>, …, </a:t>
            </a:r>
            <a:r>
              <a:rPr lang="en-US" altLang="en-US" i="1" dirty="0" err="1" smtClean="0">
                <a:solidFill>
                  <a:srgbClr val="000000"/>
                </a:solidFill>
              </a:rPr>
              <a:t>L</a:t>
            </a:r>
            <a:r>
              <a:rPr lang="en-US" altLang="en-US" i="1" baseline="-25000" dirty="0" err="1" smtClean="0">
                <a:solidFill>
                  <a:srgbClr val="000000"/>
                </a:solidFill>
              </a:rPr>
              <a:t>k</a:t>
            </a:r>
            <a:endParaRPr lang="en-US" altLang="en-US" dirty="0" smtClean="0">
              <a:solidFill>
                <a:srgbClr val="000000"/>
              </a:solidFill>
            </a:endParaRPr>
          </a:p>
          <a:p>
            <a:pPr lvl="1">
              <a:spcBef>
                <a:spcPts val="500"/>
              </a:spcBef>
            </a:pPr>
            <a:r>
              <a:rPr lang="en-US" altLang="en-US" dirty="0" smtClean="0">
                <a:solidFill>
                  <a:srgbClr val="000000"/>
                </a:solidFill>
              </a:rPr>
              <a:t>Candidate meta-paths: </a:t>
            </a:r>
            <a:r>
              <a:rPr lang="en-US" altLang="en-US" i="1" dirty="0" smtClean="0">
                <a:solidFill>
                  <a:srgbClr val="000000"/>
                </a:solidFill>
              </a:rPr>
              <a:t>P</a:t>
            </a:r>
            <a:r>
              <a:rPr lang="en-US" altLang="en-US" i="1" baseline="-25000" dirty="0" smtClean="0">
                <a:solidFill>
                  <a:srgbClr val="000000"/>
                </a:solidFill>
              </a:rPr>
              <a:t>1</a:t>
            </a:r>
            <a:r>
              <a:rPr lang="en-US" altLang="en-US" i="1" dirty="0" smtClean="0">
                <a:solidFill>
                  <a:srgbClr val="000000"/>
                </a:solidFill>
              </a:rPr>
              <a:t>, …, P</a:t>
            </a:r>
            <a:r>
              <a:rPr lang="en-US" altLang="en-US" i="1" baseline="-25000" dirty="0" smtClean="0">
                <a:solidFill>
                  <a:srgbClr val="000000"/>
                </a:solidFill>
              </a:rPr>
              <a:t>M</a:t>
            </a:r>
            <a:endParaRPr lang="en-US" altLang="en-US" i="1" baseline="-25000" dirty="0">
              <a:solidFill>
                <a:srgbClr val="000000"/>
              </a:solidFill>
            </a:endParaRPr>
          </a:p>
          <a:p>
            <a:pPr>
              <a:spcBef>
                <a:spcPts val="500"/>
              </a:spcBef>
            </a:pPr>
            <a:r>
              <a:rPr lang="en-US" altLang="en-US" dirty="0">
                <a:solidFill>
                  <a:srgbClr val="000000"/>
                </a:solidFill>
              </a:rPr>
              <a:t>Output: </a:t>
            </a:r>
            <a:endParaRPr lang="en-US" altLang="en-US" dirty="0" smtClean="0">
              <a:solidFill>
                <a:srgbClr val="000000"/>
              </a:solidFill>
            </a:endParaRPr>
          </a:p>
          <a:p>
            <a:pPr lvl="1">
              <a:spcBef>
                <a:spcPts val="500"/>
              </a:spcBef>
            </a:pPr>
            <a:r>
              <a:rPr lang="en-US" altLang="en-US" dirty="0" smtClean="0">
                <a:solidFill>
                  <a:srgbClr val="000000"/>
                </a:solidFill>
              </a:rPr>
              <a:t>Weight of each meta-path: </a:t>
            </a:r>
            <a:r>
              <a:rPr lang="en-US" altLang="en-US" i="1" dirty="0" smtClean="0">
                <a:solidFill>
                  <a:srgbClr val="000000"/>
                </a:solidFill>
              </a:rPr>
              <a:t>w</a:t>
            </a:r>
            <a:r>
              <a:rPr lang="en-US" altLang="en-US" i="1" baseline="-25000" dirty="0" smtClean="0">
                <a:solidFill>
                  <a:srgbClr val="000000"/>
                </a:solidFill>
              </a:rPr>
              <a:t>1</a:t>
            </a:r>
            <a:r>
              <a:rPr lang="en-US" altLang="en-US" i="1" dirty="0" smtClean="0">
                <a:solidFill>
                  <a:srgbClr val="000000"/>
                </a:solidFill>
              </a:rPr>
              <a:t>, …, </a:t>
            </a:r>
            <a:r>
              <a:rPr lang="en-US" altLang="en-US" i="1" dirty="0" err="1" smtClean="0">
                <a:solidFill>
                  <a:srgbClr val="000000"/>
                </a:solidFill>
              </a:rPr>
              <a:t>w</a:t>
            </a:r>
            <a:r>
              <a:rPr lang="en-US" altLang="en-US" i="1" baseline="-25000" dirty="0" err="1" smtClean="0">
                <a:solidFill>
                  <a:srgbClr val="000000"/>
                </a:solidFill>
              </a:rPr>
              <a:t>m</a:t>
            </a:r>
            <a:endParaRPr lang="en-US" altLang="en-US" i="1" baseline="-25000" dirty="0" smtClean="0">
              <a:solidFill>
                <a:srgbClr val="000000"/>
              </a:solidFill>
            </a:endParaRPr>
          </a:p>
          <a:p>
            <a:pPr lvl="1">
              <a:spcBef>
                <a:spcPts val="500"/>
              </a:spcBef>
            </a:pPr>
            <a:r>
              <a:rPr lang="en-US" altLang="en-US" dirty="0" smtClean="0">
                <a:solidFill>
                  <a:srgbClr val="000000"/>
                </a:solidFill>
              </a:rPr>
              <a:t>Clustering results that are consistent with the user guidance</a:t>
            </a:r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68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13576"/>
          </a:xfrm>
        </p:spPr>
        <p:txBody>
          <a:bodyPr vert="horz" lIns="92075" tIns="46038" rIns="92075" bIns="46038" rtlCol="0" anchor="ctr">
            <a:noAutofit/>
          </a:bodyPr>
          <a:lstStyle/>
          <a:p>
            <a:r>
              <a:rPr lang="en-US" sz="4000" b="1" dirty="0" err="1" smtClean="0"/>
              <a:t>PathSelClus</a:t>
            </a:r>
            <a:r>
              <a:rPr lang="en-US" sz="4000" b="1" dirty="0" smtClean="0"/>
              <a:t>: A </a:t>
            </a:r>
            <a:r>
              <a:rPr lang="en-US" sz="4000" b="1" dirty="0"/>
              <a:t>Probabilistic </a:t>
            </a:r>
            <a:r>
              <a:rPr lang="en-US" sz="4000" b="1" dirty="0" smtClean="0"/>
              <a:t>Modeling Approach</a:t>
            </a:r>
            <a:endParaRPr lang="en-US" altLang="zh-CN" sz="3600" b="1" dirty="0">
              <a:ea typeface="SimSun" panose="02010600030101010101" pitchFamily="2" charset="-122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29391" y="1215189"/>
            <a:ext cx="11212954" cy="5439108"/>
          </a:xfrm>
        </p:spPr>
        <p:txBody>
          <a:bodyPr vert="horz" lIns="92075" tIns="46038" rIns="92075" bIns="46038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en-US" dirty="0" smtClean="0"/>
              <a:t>Part </a:t>
            </a:r>
            <a:r>
              <a:rPr lang="en-US" altLang="en-US" dirty="0"/>
              <a:t>1: Modeling the Relationship Generation 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A good clustering result should lead to high likelihood in observing existing relationships</a:t>
            </a:r>
          </a:p>
          <a:p>
            <a:pPr lvl="2">
              <a:spcAft>
                <a:spcPts val="600"/>
              </a:spcAft>
            </a:pPr>
            <a:r>
              <a:rPr lang="en-US" altLang="en-US" dirty="0" smtClean="0"/>
              <a:t>Higher </a:t>
            </a:r>
            <a:r>
              <a:rPr lang="en-US" altLang="en-US" dirty="0"/>
              <a:t>quality relations should count more in the total likelihood</a:t>
            </a:r>
          </a:p>
          <a:p>
            <a:pPr>
              <a:spcAft>
                <a:spcPts val="600"/>
              </a:spcAft>
            </a:pPr>
            <a:r>
              <a:rPr lang="en-US" altLang="en-US" dirty="0"/>
              <a:t>Part 2: Modeling the Guidance from Users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The more consistent with the guidance, the higher probability of the clustering result</a:t>
            </a:r>
          </a:p>
          <a:p>
            <a:pPr>
              <a:spcAft>
                <a:spcPts val="600"/>
              </a:spcAft>
            </a:pPr>
            <a:r>
              <a:rPr lang="en-US" altLang="en-US" dirty="0"/>
              <a:t>Part 3: Modeling the Quality Weights for Meta-Paths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The more consistent with the clustering result, the higher quality weight</a:t>
            </a:r>
          </a:p>
        </p:txBody>
      </p:sp>
    </p:spTree>
    <p:extLst>
      <p:ext uri="{BB962C8B-B14F-4D97-AF65-F5344CB8AC3E}">
        <p14:creationId xmlns:p14="http://schemas.microsoft.com/office/powerpoint/2010/main" val="283279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15889"/>
            <a:ext cx="9753600" cy="7207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dirty="0"/>
              <a:t>Part 1: Modeling the Relationship Generation</a:t>
            </a:r>
          </a:p>
        </p:txBody>
      </p:sp>
      <p:sp>
        <p:nvSpPr>
          <p:cNvPr id="3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blipFill rotWithShape="1">
            <a:blip r:embed="rId2"/>
            <a:stretch>
              <a:fillRect l="-563" t="-900"/>
            </a:stretch>
          </a:blipFill>
          <a:extLst/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13619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1734800" y="6529388"/>
            <a:ext cx="457200" cy="32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88F00D4-2CFE-41BA-8401-DA02AEDEE798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pic>
        <p:nvPicPr>
          <p:cNvPr id="13619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1" y="2751139"/>
            <a:ext cx="5610225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619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1" y="5257801"/>
            <a:ext cx="6372225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529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000" dirty="0"/>
              <a:t>Part 2: Modeling the Guidance from Users </a:t>
            </a:r>
          </a:p>
        </p:txBody>
      </p:sp>
      <p:sp>
        <p:nvSpPr>
          <p:cNvPr id="3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blipFill rotWithShape="1">
            <a:blip r:embed="rId2"/>
            <a:stretch>
              <a:fillRect l="-563" t="-900"/>
            </a:stretch>
          </a:blipFill>
          <a:extLst/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13722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1734800" y="6529388"/>
            <a:ext cx="457200" cy="32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B3285FF-E498-4F51-A9ED-A05D4DFBD2F8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pic>
        <p:nvPicPr>
          <p:cNvPr id="1372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1" y="5340350"/>
            <a:ext cx="6964363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463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Part 3: Modeling </a:t>
            </a:r>
            <a:r>
              <a:rPr lang="en-US" dirty="0"/>
              <a:t>the Quality Weights for </a:t>
            </a:r>
            <a:r>
              <a:rPr lang="en-US" dirty="0" smtClean="0"/>
              <a:t>Meta-Paths</a:t>
            </a:r>
            <a:endParaRPr lang="en-US" dirty="0"/>
          </a:p>
        </p:txBody>
      </p:sp>
      <p:sp>
        <p:nvSpPr>
          <p:cNvPr id="3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blipFill rotWithShape="1">
            <a:blip r:embed="rId2"/>
            <a:stretch>
              <a:fillRect l="-563" t="-900" r="-1548"/>
            </a:stretch>
          </a:blipFill>
          <a:extLst/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13824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1734800" y="6529388"/>
            <a:ext cx="457200" cy="32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D22096B-1053-46EF-880C-1C7C96C0286D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pic>
        <p:nvPicPr>
          <p:cNvPr id="13824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352800"/>
            <a:ext cx="6248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05801" y="3052763"/>
            <a:ext cx="2359025" cy="4000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0000"/>
                </a:solidFill>
              </a:rPr>
              <a:t>Dirichlet Distribution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8610600" y="3352800"/>
            <a:ext cx="381000" cy="228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77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 Learning Algorithm</a:t>
            </a:r>
          </a:p>
        </p:txBody>
      </p:sp>
      <p:sp>
        <p:nvSpPr>
          <p:cNvPr id="3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blipFill rotWithShape="1">
            <a:blip r:embed="rId2"/>
            <a:stretch>
              <a:fillRect l="-563" t="-900" r="-1337"/>
            </a:stretch>
          </a:blipFill>
          <a:extLst/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13926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1734800" y="6529388"/>
            <a:ext cx="457200" cy="32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7038A94-D19B-4353-93D7-A08B94657C5B}" type="slidenum">
              <a:rPr lang="en-US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pic>
        <p:nvPicPr>
          <p:cNvPr id="13926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14" y="5181601"/>
            <a:ext cx="7451725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27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200" y="3330575"/>
            <a:ext cx="636905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849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12104483" cy="609600"/>
          </a:xfrm>
        </p:spPr>
        <p:txBody>
          <a:bodyPr vert="horz" lIns="92075" tIns="46038" rIns="92075" bIns="46038" rtlCol="0" anchor="ctr">
            <a:noAutofit/>
          </a:bodyPr>
          <a:lstStyle/>
          <a:p>
            <a:r>
              <a:rPr lang="en-US" sz="4000" b="1" dirty="0" smtClean="0"/>
              <a:t>Effectiveness of Meta-Path Selection</a:t>
            </a:r>
            <a:endParaRPr lang="en-US" altLang="zh-CN" sz="4000" b="1" dirty="0">
              <a:ea typeface="SimSun" panose="02010600030101010101" pitchFamily="2" charset="-122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29390" y="1178977"/>
            <a:ext cx="7211323" cy="4388904"/>
          </a:xfrm>
        </p:spPr>
        <p:txBody>
          <a:bodyPr vert="horz" lIns="92075" tIns="46038" rIns="92075" bIns="46038" rtlCol="0">
            <a:noAutofit/>
          </a:bodyPr>
          <a:lstStyle/>
          <a:p>
            <a:r>
              <a:rPr lang="en-US" altLang="en-US" dirty="0" smtClean="0"/>
              <a:t>Experiments on Yelp data</a:t>
            </a:r>
            <a:endParaRPr lang="en-US" altLang="en-US" dirty="0"/>
          </a:p>
          <a:p>
            <a:pPr lvl="2"/>
            <a:r>
              <a:rPr lang="en-US" altLang="en-US" dirty="0"/>
              <a:t>Object Types: Users, Businesses, Reviews, Terms</a:t>
            </a:r>
          </a:p>
          <a:p>
            <a:pPr lvl="2"/>
            <a:r>
              <a:rPr lang="en-US" altLang="en-US" dirty="0"/>
              <a:t>Relation Types: UR, RU, BR, RB, TR, </a:t>
            </a:r>
            <a:r>
              <a:rPr lang="en-US" altLang="en-US" dirty="0" smtClean="0"/>
              <a:t>RT</a:t>
            </a:r>
          </a:p>
          <a:p>
            <a:pPr>
              <a:defRPr/>
            </a:pPr>
            <a:r>
              <a:rPr lang="en-US" dirty="0"/>
              <a:t>Task</a:t>
            </a:r>
            <a:r>
              <a:rPr lang="en-US" dirty="0" smtClean="0"/>
              <a:t>:  Candidate </a:t>
            </a:r>
            <a:r>
              <a:rPr lang="en-US" dirty="0"/>
              <a:t>meta-paths: </a:t>
            </a:r>
            <a:r>
              <a:rPr lang="pt-BR" i="1" dirty="0"/>
              <a:t>B-R-U-R-B, B-R-T-R-B</a:t>
            </a:r>
            <a:endParaRPr lang="en-US" dirty="0"/>
          </a:p>
          <a:p>
            <a:pPr lvl="1">
              <a:defRPr/>
            </a:pPr>
            <a:r>
              <a:rPr lang="en-US" dirty="0"/>
              <a:t>Target objects: restaurants</a:t>
            </a:r>
          </a:p>
          <a:p>
            <a:pPr lvl="1">
              <a:defRPr/>
            </a:pPr>
            <a:r>
              <a:rPr lang="en-US" dirty="0" smtClean="0"/>
              <a:t># </a:t>
            </a:r>
            <a:r>
              <a:rPr lang="en-US" dirty="0"/>
              <a:t>of clusters: </a:t>
            </a:r>
            <a:r>
              <a:rPr lang="en-US" dirty="0" smtClean="0"/>
              <a:t>6</a:t>
            </a:r>
            <a:endParaRPr lang="pt-BR" i="1" dirty="0"/>
          </a:p>
          <a:p>
            <a:pPr marL="341313" lvl="1" indent="-341313">
              <a:buClr>
                <a:srgbClr val="0000CC"/>
              </a:buClr>
              <a:defRPr/>
            </a:pPr>
            <a:r>
              <a:rPr lang="en-US" dirty="0"/>
              <a:t>Output</a:t>
            </a:r>
            <a:r>
              <a:rPr lang="en-US" dirty="0" smtClean="0"/>
              <a:t>:</a:t>
            </a:r>
            <a:endParaRPr lang="en-US" dirty="0"/>
          </a:p>
          <a:p>
            <a:pPr lvl="1">
              <a:defRPr/>
            </a:pPr>
            <a:r>
              <a:rPr lang="en-US" dirty="0" err="1" smtClean="0"/>
              <a:t>PathSelClus</a:t>
            </a:r>
            <a:r>
              <a:rPr lang="en-US" dirty="0" smtClean="0"/>
              <a:t> vs. others </a:t>
            </a:r>
          </a:p>
          <a:p>
            <a:pPr lvl="2">
              <a:defRPr/>
            </a:pPr>
            <a:r>
              <a:rPr lang="en-US" dirty="0" smtClean="0"/>
              <a:t>High accuracy </a:t>
            </a:r>
          </a:p>
          <a:p>
            <a:pPr lvl="1">
              <a:defRPr/>
            </a:pPr>
            <a:r>
              <a:rPr lang="en-US" dirty="0" smtClean="0"/>
              <a:t>Restaurant vs. shopping</a:t>
            </a:r>
          </a:p>
          <a:p>
            <a:pPr lvl="2"/>
            <a:endParaRPr lang="en-US" altLang="en-US" dirty="0"/>
          </a:p>
          <a:p>
            <a:endParaRPr lang="en-US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144" y="1140575"/>
            <a:ext cx="1992727" cy="2053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083" y="3307451"/>
            <a:ext cx="7772400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29390" y="5525550"/>
            <a:ext cx="11421184" cy="1032095"/>
          </a:xfrm>
          <a:prstGeom prst="rect">
            <a:avLst/>
          </a:prstGeom>
        </p:spPr>
        <p:txBody>
          <a:bodyPr vert="horz" lIns="92075" tIns="46038" rIns="92075" bIns="46038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defRPr/>
            </a:pPr>
            <a:r>
              <a:rPr lang="pt-BR" dirty="0" smtClean="0">
                <a:solidFill>
                  <a:srgbClr val="000000"/>
                </a:solidFill>
              </a:rPr>
              <a:t>For restraunts, meta-path B-R-U-R-B </a:t>
            </a:r>
            <a:r>
              <a:rPr lang="en-US" dirty="0" smtClean="0">
                <a:solidFill>
                  <a:srgbClr val="000000"/>
                </a:solidFill>
              </a:rPr>
              <a:t>weighs only 0.1716 </a:t>
            </a:r>
          </a:p>
          <a:p>
            <a:pPr lvl="2">
              <a:defRPr/>
            </a:pPr>
            <a:r>
              <a:rPr lang="en-US" dirty="0" smtClean="0">
                <a:solidFill>
                  <a:srgbClr val="000000"/>
                </a:solidFill>
              </a:rPr>
              <a:t>For clustering shopping, </a:t>
            </a:r>
            <a:r>
              <a:rPr lang="pt-BR" dirty="0">
                <a:solidFill>
                  <a:srgbClr val="000000"/>
                </a:solidFill>
              </a:rPr>
              <a:t>B-R-U-R-B </a:t>
            </a:r>
            <a:r>
              <a:rPr lang="en-US" dirty="0">
                <a:solidFill>
                  <a:srgbClr val="000000"/>
                </a:solidFill>
              </a:rPr>
              <a:t>weighs </a:t>
            </a:r>
            <a:r>
              <a:rPr lang="en-US" dirty="0" smtClean="0">
                <a:solidFill>
                  <a:srgbClr val="000000"/>
                </a:solidFill>
              </a:rPr>
              <a:t>0.5864</a:t>
            </a:r>
            <a:endParaRPr lang="en-US" altLang="en-US" dirty="0" smtClean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57522" y="5309392"/>
            <a:ext cx="2686741" cy="83099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defTabSz="457189">
              <a:defRPr/>
            </a:pPr>
            <a:r>
              <a:rPr lang="en-US" sz="2400" dirty="0" smtClean="0">
                <a:solidFill>
                  <a:srgbClr val="000000"/>
                </a:solidFill>
              </a:rPr>
              <a:t>Users </a:t>
            </a:r>
            <a:r>
              <a:rPr lang="en-US" sz="2400" dirty="0">
                <a:solidFill>
                  <a:srgbClr val="000000"/>
                </a:solidFill>
              </a:rPr>
              <a:t>try </a:t>
            </a:r>
            <a:r>
              <a:rPr lang="en-US" sz="2400" dirty="0" smtClean="0">
                <a:solidFill>
                  <a:srgbClr val="000000"/>
                </a:solidFill>
              </a:rPr>
              <a:t>different kinds of food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3" name="Curved Right Arrow 2"/>
          <p:cNvSpPr/>
          <p:nvPr/>
        </p:nvSpPr>
        <p:spPr>
          <a:xfrm rot="5111438">
            <a:off x="6611956" y="3584289"/>
            <a:ext cx="507225" cy="3600666"/>
          </a:xfrm>
          <a:prstGeom prst="curved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49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231648"/>
            <a:ext cx="12192000" cy="9145007"/>
          </a:xfrm>
        </p:spPr>
      </p:pic>
    </p:spTree>
    <p:extLst>
      <p:ext uri="{BB962C8B-B14F-4D97-AF65-F5344CB8AC3E}">
        <p14:creationId xmlns:p14="http://schemas.microsoft.com/office/powerpoint/2010/main" val="220457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0474" y="221680"/>
            <a:ext cx="12488779" cy="738909"/>
          </a:xfrm>
        </p:spPr>
        <p:txBody>
          <a:bodyPr>
            <a:normAutofit/>
          </a:bodyPr>
          <a:lstStyle/>
          <a:p>
            <a:pPr defTabSz="1219110"/>
            <a:r>
              <a:rPr lang="en-US" altLang="zh-CN" dirty="0" smtClean="0">
                <a:ea typeface="SimSun" panose="02010600030101010101" pitchFamily="2" charset="-122"/>
              </a:rPr>
              <a:t>Outline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6039" y="1163524"/>
            <a:ext cx="10488163" cy="5579856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zh-CN" sz="2400" b="1" dirty="0">
                <a:ea typeface="SimSun" panose="02010600030101010101" pitchFamily="2" charset="-122"/>
              </a:rPr>
              <a:t>Motivation:</a:t>
            </a:r>
            <a:r>
              <a:rPr lang="en-US" altLang="zh-CN" sz="2400" dirty="0">
                <a:ea typeface="SimSun" panose="02010600030101010101" pitchFamily="2" charset="-122"/>
              </a:rPr>
              <a:t> Why Mining Information Networks?</a:t>
            </a:r>
          </a:p>
          <a:p>
            <a:pPr>
              <a:spcAft>
                <a:spcPts val="600"/>
              </a:spcAft>
            </a:pPr>
            <a:r>
              <a:rPr lang="en-US" altLang="zh-CN" sz="2400" b="1" dirty="0">
                <a:ea typeface="SimSun" panose="02010600030101010101" pitchFamily="2" charset="-122"/>
              </a:rPr>
              <a:t>Part I:</a:t>
            </a:r>
            <a:r>
              <a:rPr lang="en-US" altLang="zh-CN" sz="2400" dirty="0">
                <a:ea typeface="SimSun" panose="02010600030101010101" pitchFamily="2" charset="-122"/>
              </a:rPr>
              <a:t> </a:t>
            </a:r>
            <a:r>
              <a:rPr lang="en-US" altLang="zh-CN" sz="2400" dirty="0" smtClean="0">
                <a:ea typeface="SimSun" panose="02010600030101010101" pitchFamily="2" charset="-122"/>
              </a:rPr>
              <a:t>Clustering </a:t>
            </a:r>
            <a:r>
              <a:rPr lang="en-US" altLang="zh-CN" sz="2400" dirty="0">
                <a:ea typeface="SimSun" panose="02010600030101010101" pitchFamily="2" charset="-122"/>
              </a:rPr>
              <a:t>and Ranking in </a:t>
            </a:r>
            <a:r>
              <a:rPr lang="en-US" altLang="zh-CN" sz="2400" dirty="0" smtClean="0">
                <a:ea typeface="SimSun" panose="02010600030101010101" pitchFamily="2" charset="-122"/>
              </a:rPr>
              <a:t>Heterogeneous Information </a:t>
            </a:r>
            <a:r>
              <a:rPr lang="en-US" altLang="zh-CN" sz="2400" dirty="0">
                <a:ea typeface="SimSun" panose="02010600030101010101" pitchFamily="2" charset="-122"/>
              </a:rPr>
              <a:t>Networks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>
                <a:ea typeface="SimSun" panose="02010600030101010101" pitchFamily="2" charset="-122"/>
              </a:rPr>
              <a:t>Clustering and Ranking in Information Networks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>
                <a:ea typeface="SimSun" panose="02010600030101010101" pitchFamily="2" charset="-122"/>
              </a:rPr>
              <a:t>Similarity Search in Information Networks </a:t>
            </a:r>
            <a:endParaRPr lang="en-US" altLang="zh-CN" sz="2400" dirty="0" smtClean="0">
              <a:ea typeface="SimSun" panose="02010600030101010101" pitchFamily="2" charset="-122"/>
            </a:endParaRPr>
          </a:p>
          <a:p>
            <a:pPr lvl="1">
              <a:spcAft>
                <a:spcPts val="600"/>
              </a:spcAft>
            </a:pPr>
            <a:r>
              <a:rPr lang="en-US" altLang="zh-CN" sz="2400" dirty="0" smtClean="0">
                <a:ea typeface="SimSun" panose="02010600030101010101" pitchFamily="2" charset="-122"/>
              </a:rPr>
              <a:t>User-Guided </a:t>
            </a:r>
            <a:r>
              <a:rPr lang="en-US" altLang="zh-CN" sz="2400" dirty="0">
                <a:ea typeface="SimSun" panose="02010600030101010101" pitchFamily="2" charset="-122"/>
              </a:rPr>
              <a:t>Meta-Path based </a:t>
            </a:r>
            <a:r>
              <a:rPr lang="en-US" altLang="zh-CN" sz="2400" dirty="0" smtClean="0">
                <a:ea typeface="SimSun" panose="02010600030101010101" pitchFamily="2" charset="-122"/>
              </a:rPr>
              <a:t>Clustering </a:t>
            </a:r>
            <a:r>
              <a:rPr lang="en-US" altLang="zh-CN" sz="2400" dirty="0">
                <a:ea typeface="SimSun" panose="02010600030101010101" pitchFamily="2" charset="-122"/>
              </a:rPr>
              <a:t>in </a:t>
            </a:r>
            <a:r>
              <a:rPr lang="en-US" altLang="zh-CN" sz="2400" dirty="0" smtClean="0">
                <a:ea typeface="SimSun" panose="02010600030101010101" pitchFamily="2" charset="-122"/>
              </a:rPr>
              <a:t>Heterogeneous Networks</a:t>
            </a:r>
            <a:endParaRPr lang="en-US" altLang="zh-CN" sz="2400" dirty="0">
              <a:ea typeface="SimSun" panose="02010600030101010101" pitchFamily="2" charset="-122"/>
            </a:endParaRPr>
          </a:p>
          <a:p>
            <a:pPr>
              <a:spcAft>
                <a:spcPts val="600"/>
              </a:spcAft>
            </a:pPr>
            <a:r>
              <a:rPr lang="en-US" altLang="zh-CN" sz="2400" b="1" dirty="0" smtClean="0">
                <a:ea typeface="SimSun" panose="02010600030101010101" pitchFamily="2" charset="-122"/>
              </a:rPr>
              <a:t>Part </a:t>
            </a:r>
            <a:r>
              <a:rPr lang="en-US" altLang="zh-CN" sz="2400" b="1" dirty="0">
                <a:ea typeface="SimSun" panose="02010600030101010101" pitchFamily="2" charset="-122"/>
              </a:rPr>
              <a:t>II: </a:t>
            </a:r>
            <a:r>
              <a:rPr lang="en-US" altLang="zh-CN" sz="2400" dirty="0" smtClean="0">
                <a:ea typeface="SimSun" panose="02010600030101010101" pitchFamily="2" charset="-122"/>
              </a:rPr>
              <a:t>Classification and Prediction in Heterogeneous Information </a:t>
            </a:r>
            <a:r>
              <a:rPr lang="en-US" altLang="zh-CN" sz="2400" dirty="0">
                <a:ea typeface="SimSun" panose="02010600030101010101" pitchFamily="2" charset="-122"/>
              </a:rPr>
              <a:t>Networks</a:t>
            </a:r>
            <a:r>
              <a:rPr lang="en-US" altLang="zh-CN" sz="2400" b="1" dirty="0">
                <a:ea typeface="SimSun" panose="02010600030101010101" pitchFamily="2" charset="-122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>
                <a:ea typeface="SimSun" panose="02010600030101010101" pitchFamily="2" charset="-122"/>
              </a:rPr>
              <a:t>Classification of Heterogeneous </a:t>
            </a:r>
            <a:r>
              <a:rPr lang="en-US" altLang="zh-CN" sz="2400" dirty="0" smtClean="0">
                <a:ea typeface="SimSun" panose="02010600030101010101" pitchFamily="2" charset="-122"/>
              </a:rPr>
              <a:t>Information </a:t>
            </a:r>
            <a:r>
              <a:rPr lang="en-US" altLang="zh-CN" sz="2400" dirty="0">
                <a:ea typeface="SimSun" panose="02010600030101010101" pitchFamily="2" charset="-122"/>
              </a:rPr>
              <a:t>Networks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 smtClean="0">
                <a:ea typeface="SimSun" panose="02010600030101010101" pitchFamily="2" charset="-122"/>
              </a:rPr>
              <a:t>Relationship </a:t>
            </a:r>
            <a:r>
              <a:rPr lang="en-US" altLang="zh-CN" sz="2400" dirty="0">
                <a:ea typeface="SimSun" panose="02010600030101010101" pitchFamily="2" charset="-122"/>
              </a:rPr>
              <a:t>Prediction in Heterogeneous Information Networks</a:t>
            </a:r>
            <a:r>
              <a:rPr lang="en-US" altLang="zh-CN" sz="2400" b="1" dirty="0">
                <a:ea typeface="SimSun" panose="02010600030101010101" pitchFamily="2" charset="-122"/>
              </a:rPr>
              <a:t> </a:t>
            </a:r>
            <a:endParaRPr lang="en-US" altLang="zh-CN" sz="2400" b="1" dirty="0" smtClean="0">
              <a:ea typeface="SimSun" panose="02010600030101010101" pitchFamily="2" charset="-122"/>
            </a:endParaRPr>
          </a:p>
          <a:p>
            <a:pPr lvl="1">
              <a:spcAft>
                <a:spcPts val="600"/>
              </a:spcAft>
            </a:pPr>
            <a:r>
              <a:rPr lang="en-US" altLang="zh-CN" sz="2400" dirty="0" smtClean="0">
                <a:ea typeface="SimSun" panose="02010600030101010101" pitchFamily="2" charset="-122"/>
              </a:rPr>
              <a:t>Recommendation with Heterogeneous Information Networks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 err="1" smtClean="0">
                <a:ea typeface="SimSun" panose="02010600030101010101" pitchFamily="2" charset="-122"/>
              </a:rPr>
              <a:t>ClusCite</a:t>
            </a:r>
            <a:r>
              <a:rPr lang="en-US" altLang="zh-CN" sz="2400" dirty="0" smtClean="0">
                <a:ea typeface="SimSun" panose="02010600030101010101" pitchFamily="2" charset="-122"/>
              </a:rPr>
              <a:t>: Citation Recommendation in </a:t>
            </a:r>
            <a:r>
              <a:rPr lang="en-US" altLang="zh-CN" sz="2400" dirty="0">
                <a:ea typeface="SimSun" panose="02010600030101010101" pitchFamily="2" charset="-122"/>
              </a:rPr>
              <a:t>Heterogeneous Information Networks </a:t>
            </a:r>
            <a:endParaRPr lang="en-US" altLang="zh-CN" sz="2400" dirty="0" smtClean="0">
              <a:ea typeface="SimSun" panose="02010600030101010101" pitchFamily="2" charset="-122"/>
            </a:endParaRPr>
          </a:p>
          <a:p>
            <a:pPr>
              <a:spcAft>
                <a:spcPts val="600"/>
              </a:spcAft>
            </a:pPr>
            <a:r>
              <a:rPr lang="en-US" altLang="zh-CN" sz="2400" dirty="0" smtClean="0">
                <a:ea typeface="SimSun" panose="02010600030101010101" pitchFamily="2" charset="-122"/>
              </a:rPr>
              <a:t>Summary</a:t>
            </a:r>
            <a:endParaRPr lang="en-US" altLang="zh-CN" sz="2400" dirty="0">
              <a:ea typeface="SimSun" panose="02010600030101010101" pitchFamily="2" charset="-122"/>
            </a:endParaRPr>
          </a:p>
          <a:p>
            <a:pPr lvl="1">
              <a:spcAft>
                <a:spcPts val="600"/>
              </a:spcAft>
            </a:pPr>
            <a:endParaRPr lang="en-US" altLang="zh-CN" sz="2400" b="1" dirty="0" smtClean="0">
              <a:ea typeface="SimSun" panose="02010600030101010101" pitchFamily="2" charset="-122"/>
            </a:endParaRPr>
          </a:p>
          <a:p>
            <a:pPr lvl="1">
              <a:spcAft>
                <a:spcPts val="600"/>
              </a:spcAft>
            </a:pPr>
            <a:endParaRPr lang="en-US" altLang="zh-CN" sz="2400" b="1" dirty="0" smtClean="0">
              <a:ea typeface="SimSun" panose="02010600030101010101" pitchFamily="2" charset="-122"/>
            </a:endParaRPr>
          </a:p>
        </p:txBody>
      </p:sp>
      <p:sp>
        <p:nvSpPr>
          <p:cNvPr id="4" name="AutoShape 8"/>
          <p:cNvSpPr>
            <a:spLocks noChangeArrowheads="1"/>
          </p:cNvSpPr>
          <p:nvPr/>
        </p:nvSpPr>
        <p:spPr bwMode="auto">
          <a:xfrm rot="9129169">
            <a:off x="10900021" y="3681159"/>
            <a:ext cx="381000" cy="3810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89488" y="1163547"/>
            <a:ext cx="4969443" cy="563639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30000"/>
              </a:spcBef>
            </a:pPr>
            <a:endParaRPr lang="en-US" altLang="zh-CN" sz="2400" dirty="0" smtClean="0">
              <a:solidFill>
                <a:srgbClr val="000000"/>
              </a:solidFill>
            </a:endParaRP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 rot="9129169">
            <a:off x="8255118" y="4229969"/>
            <a:ext cx="222907" cy="343191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92D05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052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5" y="0"/>
            <a:ext cx="11369963" cy="114928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4000" dirty="0">
                <a:effectLst>
                  <a:outerShdw blurRad="38100" dist="38100" dir="2700000" algn="tl">
                    <a:srgbClr val="C0C0C0"/>
                  </a:outerShdw>
                </a:effectLst>
                <a:ea typeface="SimSun" panose="02010600030101010101" pitchFamily="2" charset="-122"/>
              </a:rPr>
              <a:t>Classification: Knowledge Propagation Across Heterogeneous Typed Networks</a:t>
            </a:r>
            <a:endParaRPr lang="en-US" altLang="en-US" sz="4000" kern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929" y="1149283"/>
            <a:ext cx="4249740" cy="5553073"/>
          </a:xfrm>
        </p:spPr>
        <p:txBody>
          <a:bodyPr/>
          <a:lstStyle/>
          <a:p>
            <a:r>
              <a:rPr lang="en-US" altLang="zh-CN" sz="2400" b="1" dirty="0" err="1" smtClean="0">
                <a:ea typeface="SimSun" panose="02010600030101010101" pitchFamily="2" charset="-122"/>
              </a:rPr>
              <a:t>RankClass</a:t>
            </a:r>
            <a:r>
              <a:rPr lang="en-US" altLang="zh-CN" sz="2400" b="1" dirty="0" smtClean="0">
                <a:ea typeface="SimSun" panose="02010600030101010101" pitchFamily="2" charset="-122"/>
              </a:rPr>
              <a:t> </a:t>
            </a:r>
            <a:r>
              <a:rPr lang="en-US" altLang="zh-CN" sz="2400" b="1" dirty="0">
                <a:ea typeface="SimSun" panose="02010600030101010101" pitchFamily="2" charset="-122"/>
              </a:rPr>
              <a:t>[Ji et al., KDD’11]: </a:t>
            </a:r>
            <a:r>
              <a:rPr lang="en-US" altLang="zh-CN" sz="2400" dirty="0">
                <a:ea typeface="SimSun" panose="02010600030101010101" pitchFamily="2" charset="-122"/>
              </a:rPr>
              <a:t>Ranking-based </a:t>
            </a:r>
            <a:r>
              <a:rPr lang="en-US" altLang="zh-CN" sz="2400" dirty="0" smtClean="0">
                <a:ea typeface="SimSun" panose="02010600030101010101" pitchFamily="2" charset="-122"/>
              </a:rPr>
              <a:t>classification</a:t>
            </a:r>
          </a:p>
          <a:p>
            <a:pPr lvl="1"/>
            <a:r>
              <a:rPr lang="en-US" altLang="zh-CN" sz="2400" dirty="0" smtClean="0">
                <a:ea typeface="SimSun" panose="02010600030101010101" pitchFamily="2" charset="-122"/>
              </a:rPr>
              <a:t>Highly </a:t>
            </a:r>
            <a:r>
              <a:rPr lang="en-US" altLang="zh-CN" sz="2400" dirty="0">
                <a:ea typeface="SimSun" panose="02010600030101010101" pitchFamily="2" charset="-122"/>
              </a:rPr>
              <a:t>ranked objects will play more role in </a:t>
            </a:r>
            <a:r>
              <a:rPr lang="en-US" altLang="zh-CN" sz="2400" dirty="0" smtClean="0">
                <a:ea typeface="SimSun" panose="02010600030101010101" pitchFamily="2" charset="-122"/>
              </a:rPr>
              <a:t>classification</a:t>
            </a:r>
          </a:p>
          <a:p>
            <a:pPr lvl="1"/>
            <a:r>
              <a:rPr lang="en-US" altLang="zh-CN" sz="2400" dirty="0" smtClean="0">
                <a:ea typeface="SimSun" panose="02010600030101010101" pitchFamily="2" charset="-122"/>
              </a:rPr>
              <a:t>Class </a:t>
            </a:r>
            <a:r>
              <a:rPr lang="en-US" altLang="zh-CN" sz="2400" dirty="0">
                <a:ea typeface="SimSun" panose="02010600030101010101" pitchFamily="2" charset="-122"/>
              </a:rPr>
              <a:t>membership and ranking are </a:t>
            </a:r>
            <a:r>
              <a:rPr lang="en-US" altLang="zh-CN" sz="2400" dirty="0" smtClean="0">
                <a:ea typeface="SimSun" panose="02010600030101010101" pitchFamily="2" charset="-122"/>
              </a:rPr>
              <a:t>statistical distributions</a:t>
            </a:r>
          </a:p>
          <a:p>
            <a:pPr lvl="1"/>
            <a:r>
              <a:rPr lang="en-US" altLang="zh-CN" sz="2400" dirty="0" smtClean="0">
                <a:ea typeface="SimSun" panose="02010600030101010101" pitchFamily="2" charset="-122"/>
              </a:rPr>
              <a:t>Let </a:t>
            </a:r>
            <a:r>
              <a:rPr lang="en-US" altLang="zh-CN" sz="2400" dirty="0">
                <a:ea typeface="SimSun" panose="02010600030101010101" pitchFamily="2" charset="-122"/>
              </a:rPr>
              <a:t>ranking and classification mutually enhance each </a:t>
            </a:r>
            <a:r>
              <a:rPr lang="en-US" altLang="zh-CN" sz="2400" dirty="0" smtClean="0">
                <a:ea typeface="SimSun" panose="02010600030101010101" pitchFamily="2" charset="-122"/>
              </a:rPr>
              <a:t>other!</a:t>
            </a:r>
          </a:p>
          <a:p>
            <a:pPr lvl="1"/>
            <a:r>
              <a:rPr lang="en-US" altLang="zh-CN" sz="2400" dirty="0" smtClean="0">
                <a:ea typeface="SimSun" panose="02010600030101010101" pitchFamily="2" charset="-122"/>
              </a:rPr>
              <a:t>Output</a:t>
            </a:r>
            <a:r>
              <a:rPr lang="en-US" altLang="zh-CN" sz="2400" dirty="0">
                <a:ea typeface="SimSun" panose="02010600030101010101" pitchFamily="2" charset="-122"/>
              </a:rPr>
              <a:t>:  Classification results + ranking list of objects within each </a:t>
            </a:r>
            <a:r>
              <a:rPr lang="en-US" altLang="zh-CN" sz="2400" dirty="0" smtClean="0">
                <a:ea typeface="SimSun" panose="02010600030101010101" pitchFamily="2" charset="-122"/>
              </a:rPr>
              <a:t>class</a:t>
            </a:r>
            <a:endParaRPr lang="en-US" altLang="zh-CN" sz="2400" dirty="0">
              <a:ea typeface="SimSun" panose="02010600030101010101" pitchFamily="2" charset="-122"/>
            </a:endParaRPr>
          </a:p>
        </p:txBody>
      </p:sp>
      <p:pic>
        <p:nvPicPr>
          <p:cNvPr id="4" name="Picture 3" descr="F:\Work\Classification on Heteogeneous Information Networks\PKDD2010_MingJi_v2\figures\illustr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428" y="1412809"/>
            <a:ext cx="7204260" cy="4171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4715428" y="5789512"/>
            <a:ext cx="7086600" cy="707886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342900" indent="-34290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lvl="2" defTabSz="914400" fontAlgn="base">
              <a:spcBef>
                <a:spcPct val="0"/>
              </a:spcBef>
              <a:spcAft>
                <a:spcPts val="300"/>
              </a:spcAft>
              <a:buClr>
                <a:srgbClr val="1F497D"/>
              </a:buClr>
            </a:pPr>
            <a:r>
              <a:rPr lang="en-US" altLang="zh-CN" sz="2000" b="1" dirty="0">
                <a:solidFill>
                  <a:srgbClr val="000000"/>
                </a:solidFill>
                <a:ea typeface="SimSun" panose="02010600030101010101" pitchFamily="2" charset="-122"/>
              </a:rPr>
              <a:t>Classification: </a:t>
            </a:r>
            <a:r>
              <a:rPr lang="en-US" altLang="en-US" sz="2000" dirty="0" smtClean="0">
                <a:solidFill>
                  <a:srgbClr val="000000"/>
                </a:solidFill>
              </a:rPr>
              <a:t>Labeled </a:t>
            </a:r>
            <a:r>
              <a:rPr lang="en-US" altLang="en-US" sz="2000" dirty="0">
                <a:solidFill>
                  <a:srgbClr val="000000"/>
                </a:solidFill>
              </a:rPr>
              <a:t>knowledge propagates through multi-typed objects across heterogeneous networks </a:t>
            </a:r>
            <a:r>
              <a:rPr lang="en-US" altLang="en-US" sz="2000" dirty="0" smtClean="0">
                <a:solidFill>
                  <a:srgbClr val="000000"/>
                </a:solidFill>
              </a:rPr>
              <a:t>[KDD’11]</a:t>
            </a:r>
          </a:p>
        </p:txBody>
      </p:sp>
    </p:spTree>
    <p:extLst>
      <p:ext uri="{BB962C8B-B14F-4D97-AF65-F5344CB8AC3E}">
        <p14:creationId xmlns:p14="http://schemas.microsoft.com/office/powerpoint/2010/main" val="318209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1284" y="134131"/>
            <a:ext cx="12901692" cy="738909"/>
          </a:xfrm>
        </p:spPr>
        <p:txBody>
          <a:bodyPr>
            <a:noAutofit/>
          </a:bodyPr>
          <a:lstStyle/>
          <a:p>
            <a:pPr defTabSz="1219110"/>
            <a:r>
              <a:rPr lang="en-US" altLang="zh-CN" dirty="0"/>
              <a:t>Homogeneous vs. Heterogeneous Networks</a:t>
            </a:r>
            <a:endParaRPr lang="en-US" sz="4000" dirty="0">
              <a:solidFill>
                <a:prstClr val="black"/>
              </a:solidFill>
            </a:endParaRPr>
          </a:p>
        </p:txBody>
      </p:sp>
      <p:pic>
        <p:nvPicPr>
          <p:cNvPr id="4" name="Picture 15" descr="smyt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47801"/>
            <a:ext cx="5029200" cy="418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586538" y="6080126"/>
            <a:ext cx="37766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sz="2000" b="1">
                <a:solidFill>
                  <a:srgbClr val="000000"/>
                </a:solidFill>
                <a:latin typeface="Tahoma" panose="020B0604030504040204" pitchFamily="34" charset="0"/>
                <a:ea typeface="SimSun" panose="02010600030101010101" pitchFamily="2" charset="-122"/>
              </a:rPr>
              <a:t>Conference-Author Network</a:t>
            </a:r>
          </a:p>
        </p:txBody>
      </p:sp>
      <p:graphicFrame>
        <p:nvGraphicFramePr>
          <p:cNvPr id="6" name="Content Placeholder 5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297087897"/>
              </p:ext>
            </p:extLst>
          </p:nvPr>
        </p:nvGraphicFramePr>
        <p:xfrm>
          <a:off x="6705600" y="1219200"/>
          <a:ext cx="3657600" cy="472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01" name="Visio" r:id="rId5" imgW="3097646" imgH="5066653" progId="Visio.Drawing.11">
                  <p:embed/>
                </p:oleObj>
              </mc:Choice>
              <mc:Fallback>
                <p:oleObj name="Visio" r:id="rId5" imgW="3097646" imgH="506665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1219200"/>
                        <a:ext cx="3657600" cy="472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362201" y="6080126"/>
            <a:ext cx="26384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fontAlgn="base">
              <a:spcAft>
                <a:spcPct val="0"/>
              </a:spcAft>
              <a:buClr>
                <a:srgbClr val="800080"/>
              </a:buClr>
              <a:buSzPct val="60000"/>
              <a:buNone/>
            </a:pPr>
            <a:r>
              <a:rPr lang="en-US" altLang="zh-CN" sz="2000" b="1">
                <a:solidFill>
                  <a:srgbClr val="000000"/>
                </a:solidFill>
                <a:latin typeface="Tahoma" panose="020B0604030504040204" pitchFamily="34" charset="0"/>
                <a:ea typeface="SimSun" panose="02010600030101010101" pitchFamily="2" charset="-122"/>
              </a:rPr>
              <a:t>Co-author Network</a:t>
            </a:r>
          </a:p>
        </p:txBody>
      </p:sp>
    </p:spTree>
    <p:extLst>
      <p:ext uri="{BB962C8B-B14F-4D97-AF65-F5344CB8AC3E}">
        <p14:creationId xmlns:p14="http://schemas.microsoft.com/office/powerpoint/2010/main" val="85007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1284" y="134131"/>
            <a:ext cx="12901692" cy="738909"/>
          </a:xfrm>
        </p:spPr>
        <p:txBody>
          <a:bodyPr>
            <a:noAutofit/>
          </a:bodyPr>
          <a:lstStyle/>
          <a:p>
            <a:pPr defTabSz="1219110"/>
            <a:r>
              <a:rPr lang="en-US" altLang="zh-CN" dirty="0" err="1"/>
              <a:t>GNetMine</a:t>
            </a:r>
            <a:r>
              <a:rPr lang="en-US" altLang="zh-CN" dirty="0"/>
              <a:t>: Methodology</a:t>
            </a:r>
            <a:endParaRPr lang="en-US" sz="4000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343" y="1288841"/>
            <a:ext cx="10492928" cy="522566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zh-CN" sz="2400" dirty="0" smtClean="0">
                <a:ea typeface="SimSun" panose="02010600030101010101" pitchFamily="2" charset="-122"/>
              </a:rPr>
              <a:t>Classification </a:t>
            </a:r>
            <a:r>
              <a:rPr lang="en-US" altLang="zh-CN" sz="2400" dirty="0">
                <a:ea typeface="SimSun" panose="02010600030101010101" pitchFamily="2" charset="-122"/>
              </a:rPr>
              <a:t>of networked data can be essentially viewed as a process of </a:t>
            </a:r>
            <a:r>
              <a:rPr lang="en-US" altLang="zh-CN" sz="2400" i="1" dirty="0">
                <a:ea typeface="SimSun" panose="02010600030101010101" pitchFamily="2" charset="-122"/>
              </a:rPr>
              <a:t>knowledge propagation</a:t>
            </a:r>
            <a:r>
              <a:rPr lang="en-US" altLang="zh-CN" sz="2400" dirty="0">
                <a:ea typeface="SimSun" panose="02010600030101010101" pitchFamily="2" charset="-122"/>
              </a:rPr>
              <a:t>, where information is propagated from labeled objects to unlabeled ones through links until a stationary state is </a:t>
            </a:r>
            <a:r>
              <a:rPr lang="en-US" altLang="zh-CN" sz="2400" dirty="0" smtClean="0">
                <a:ea typeface="SimSun" panose="02010600030101010101" pitchFamily="2" charset="-122"/>
              </a:rPr>
              <a:t>achieved</a:t>
            </a:r>
          </a:p>
          <a:p>
            <a:pPr>
              <a:spcAft>
                <a:spcPts val="600"/>
              </a:spcAft>
            </a:pPr>
            <a:r>
              <a:rPr lang="en-US" altLang="zh-CN" sz="2400" dirty="0" smtClean="0">
                <a:ea typeface="SimSun" panose="02010600030101010101" pitchFamily="2" charset="-122"/>
              </a:rPr>
              <a:t>A </a:t>
            </a:r>
            <a:r>
              <a:rPr lang="en-US" altLang="zh-CN" sz="2400" dirty="0">
                <a:ea typeface="SimSun" panose="02010600030101010101" pitchFamily="2" charset="-122"/>
              </a:rPr>
              <a:t>novel graph-based regularization framework to address the classification problem on heterogeneous information </a:t>
            </a:r>
            <a:r>
              <a:rPr lang="en-US" altLang="zh-CN" sz="2400" dirty="0" smtClean="0">
                <a:ea typeface="SimSun" panose="02010600030101010101" pitchFamily="2" charset="-122"/>
              </a:rPr>
              <a:t>networks</a:t>
            </a:r>
          </a:p>
          <a:p>
            <a:pPr>
              <a:spcAft>
                <a:spcPts val="600"/>
              </a:spcAft>
            </a:pPr>
            <a:r>
              <a:rPr lang="en-US" altLang="zh-CN" sz="2400" dirty="0" smtClean="0">
                <a:ea typeface="SimSun" panose="02010600030101010101" pitchFamily="2" charset="-122"/>
              </a:rPr>
              <a:t>Respect </a:t>
            </a:r>
            <a:r>
              <a:rPr lang="en-US" altLang="zh-CN" sz="2400" dirty="0">
                <a:ea typeface="SimSun" panose="02010600030101010101" pitchFamily="2" charset="-122"/>
              </a:rPr>
              <a:t>the link type differences by preserving consistency over each relation graph corresponding to each type of links </a:t>
            </a:r>
            <a:r>
              <a:rPr lang="en-US" altLang="zh-CN" sz="2400" dirty="0" smtClean="0">
                <a:ea typeface="SimSun" panose="02010600030101010101" pitchFamily="2" charset="-122"/>
              </a:rPr>
              <a:t>separately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 smtClean="0">
                <a:ea typeface="SimSun" panose="02010600030101010101" pitchFamily="2" charset="-122"/>
                <a:cs typeface="Arial" panose="020B0604020202020204" pitchFamily="34" charset="0"/>
              </a:rPr>
              <a:t>Mathematical </a:t>
            </a:r>
            <a:r>
              <a:rPr lang="en-US" altLang="zh-CN" sz="2400" dirty="0">
                <a:ea typeface="SimSun" panose="02010600030101010101" pitchFamily="2" charset="-122"/>
                <a:cs typeface="Arial" panose="020B0604020202020204" pitchFamily="34" charset="0"/>
              </a:rPr>
              <a:t>intuition: Consistency </a:t>
            </a:r>
            <a:r>
              <a:rPr lang="en-US" altLang="zh-CN" sz="2400" dirty="0" smtClean="0">
                <a:ea typeface="SimSun" panose="02010600030101010101" pitchFamily="2" charset="-122"/>
                <a:cs typeface="Arial" panose="020B0604020202020204" pitchFamily="34" charset="0"/>
              </a:rPr>
              <a:t>assumption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 smtClean="0">
                <a:ea typeface="SimSun" panose="02010600030101010101" pitchFamily="2" charset="-122"/>
              </a:rPr>
              <a:t>The </a:t>
            </a:r>
            <a:r>
              <a:rPr lang="en-US" altLang="zh-CN" sz="2400" dirty="0">
                <a:ea typeface="SimSun" panose="02010600030101010101" pitchFamily="2" charset="-122"/>
              </a:rPr>
              <a:t>confidence (</a:t>
            </a:r>
            <a:r>
              <a:rPr lang="en-US" altLang="zh-CN" sz="2400" i="1" dirty="0">
                <a:ea typeface="SimSun" panose="02010600030101010101" pitchFamily="2" charset="-122"/>
              </a:rPr>
              <a:t>f</a:t>
            </a:r>
            <a:r>
              <a:rPr lang="en-US" altLang="zh-CN" sz="2400" dirty="0">
                <a:ea typeface="SimSun" panose="02010600030101010101" pitchFamily="2" charset="-122"/>
              </a:rPr>
              <a:t>)of two objects (</a:t>
            </a:r>
            <a:r>
              <a:rPr lang="en-US" altLang="zh-CN" sz="2400" dirty="0" err="1">
                <a:ea typeface="SimSun" panose="02010600030101010101" pitchFamily="2" charset="-122"/>
              </a:rPr>
              <a:t>x</a:t>
            </a:r>
            <a:r>
              <a:rPr lang="en-US" altLang="zh-CN" sz="2400" baseline="-25000" dirty="0" err="1">
                <a:ea typeface="SimSun" panose="02010600030101010101" pitchFamily="2" charset="-122"/>
              </a:rPr>
              <a:t>ip</a:t>
            </a:r>
            <a:r>
              <a:rPr lang="en-US" altLang="zh-CN" sz="2400" dirty="0">
                <a:ea typeface="SimSun" panose="02010600030101010101" pitchFamily="2" charset="-122"/>
              </a:rPr>
              <a:t> and </a:t>
            </a:r>
            <a:r>
              <a:rPr lang="en-US" altLang="zh-CN" sz="2400" dirty="0" err="1">
                <a:ea typeface="SimSun" panose="02010600030101010101" pitchFamily="2" charset="-122"/>
              </a:rPr>
              <a:t>x</a:t>
            </a:r>
            <a:r>
              <a:rPr lang="en-US" altLang="zh-CN" sz="2400" baseline="-25000" dirty="0" err="1">
                <a:ea typeface="SimSun" panose="02010600030101010101" pitchFamily="2" charset="-122"/>
              </a:rPr>
              <a:t>jq</a:t>
            </a:r>
            <a:r>
              <a:rPr lang="en-US" altLang="zh-CN" sz="2400" dirty="0">
                <a:ea typeface="SimSun" panose="02010600030101010101" pitchFamily="2" charset="-122"/>
              </a:rPr>
              <a:t>) belonging to class </a:t>
            </a:r>
            <a:r>
              <a:rPr lang="en-US" altLang="zh-CN" sz="2400" i="1" dirty="0">
                <a:ea typeface="SimSun" panose="02010600030101010101" pitchFamily="2" charset="-122"/>
              </a:rPr>
              <a:t>k</a:t>
            </a:r>
            <a:r>
              <a:rPr lang="en-US" altLang="zh-CN" sz="2400" dirty="0">
                <a:ea typeface="SimSun" panose="02010600030101010101" pitchFamily="2" charset="-122"/>
              </a:rPr>
              <a:t> should be similar if </a:t>
            </a:r>
            <a:r>
              <a:rPr lang="en-US" altLang="zh-CN" sz="2400" dirty="0" err="1">
                <a:ea typeface="SimSun" panose="02010600030101010101" pitchFamily="2" charset="-122"/>
              </a:rPr>
              <a:t>x</a:t>
            </a:r>
            <a:r>
              <a:rPr lang="en-US" altLang="zh-CN" sz="2400" baseline="-25000" dirty="0" err="1">
                <a:ea typeface="SimSun" panose="02010600030101010101" pitchFamily="2" charset="-122"/>
              </a:rPr>
              <a:t>ip</a:t>
            </a:r>
            <a:r>
              <a:rPr lang="en-US" altLang="zh-CN" sz="2400" dirty="0">
                <a:ea typeface="SimSun" panose="02010600030101010101" pitchFamily="2" charset="-122"/>
              </a:rPr>
              <a:t> ↔ </a:t>
            </a:r>
            <a:r>
              <a:rPr lang="en-US" altLang="zh-CN" sz="2400" dirty="0" err="1">
                <a:ea typeface="SimSun" panose="02010600030101010101" pitchFamily="2" charset="-122"/>
              </a:rPr>
              <a:t>x</a:t>
            </a:r>
            <a:r>
              <a:rPr lang="en-US" altLang="zh-CN" sz="2400" baseline="-25000" dirty="0" err="1">
                <a:ea typeface="SimSun" panose="02010600030101010101" pitchFamily="2" charset="-122"/>
              </a:rPr>
              <a:t>jq</a:t>
            </a:r>
            <a:r>
              <a:rPr lang="en-US" altLang="zh-CN" sz="2400" dirty="0">
                <a:ea typeface="SimSun" panose="02010600030101010101" pitchFamily="2" charset="-122"/>
              </a:rPr>
              <a:t> (</a:t>
            </a:r>
            <a:r>
              <a:rPr lang="en-US" altLang="zh-CN" sz="2400" dirty="0" err="1">
                <a:ea typeface="SimSun" panose="02010600030101010101" pitchFamily="2" charset="-122"/>
              </a:rPr>
              <a:t>R</a:t>
            </a:r>
            <a:r>
              <a:rPr lang="en-US" altLang="zh-CN" sz="2400" baseline="-25000" dirty="0" err="1">
                <a:ea typeface="SimSun" panose="02010600030101010101" pitchFamily="2" charset="-122"/>
              </a:rPr>
              <a:t>ij,pq</a:t>
            </a:r>
            <a:r>
              <a:rPr lang="en-US" altLang="zh-CN" sz="2400" dirty="0">
                <a:ea typeface="SimSun" panose="02010600030101010101" pitchFamily="2" charset="-122"/>
              </a:rPr>
              <a:t> &gt; </a:t>
            </a:r>
            <a:r>
              <a:rPr lang="en-US" altLang="zh-CN" sz="2400" dirty="0" smtClean="0">
                <a:ea typeface="SimSun" panose="02010600030101010101" pitchFamily="2" charset="-122"/>
              </a:rPr>
              <a:t>0)</a:t>
            </a:r>
          </a:p>
          <a:p>
            <a:pPr lvl="1">
              <a:spcAft>
                <a:spcPts val="600"/>
              </a:spcAft>
            </a:pPr>
            <a:r>
              <a:rPr lang="en-US" altLang="zh-CN" sz="2400" i="1" dirty="0" smtClean="0">
                <a:ea typeface="SimSun" panose="02010600030101010101" pitchFamily="2" charset="-122"/>
              </a:rPr>
              <a:t>f  </a:t>
            </a:r>
            <a:r>
              <a:rPr lang="en-US" altLang="zh-CN" sz="2400" dirty="0">
                <a:ea typeface="SimSun" panose="02010600030101010101" pitchFamily="2" charset="-122"/>
              </a:rPr>
              <a:t>should be similar to the given ground truth on the labeled data</a:t>
            </a:r>
          </a:p>
        </p:txBody>
      </p:sp>
    </p:spTree>
    <p:extLst>
      <p:ext uri="{BB962C8B-B14F-4D97-AF65-F5344CB8AC3E}">
        <p14:creationId xmlns:p14="http://schemas.microsoft.com/office/powerpoint/2010/main" val="207554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1284" y="134131"/>
            <a:ext cx="12901692" cy="738909"/>
          </a:xfrm>
        </p:spPr>
        <p:txBody>
          <a:bodyPr>
            <a:noAutofit/>
          </a:bodyPr>
          <a:lstStyle/>
          <a:p>
            <a:pPr defTabSz="1219110"/>
            <a:r>
              <a:rPr lang="en-US" altLang="zh-CN" dirty="0" err="1"/>
              <a:t>GNetMine</a:t>
            </a:r>
            <a:r>
              <a:rPr lang="en-US" altLang="zh-CN" dirty="0"/>
              <a:t>: Graph-Based Regularization</a:t>
            </a:r>
            <a:endParaRPr lang="en-US" sz="4000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384" y="1125616"/>
            <a:ext cx="5538665" cy="647536"/>
          </a:xfrm>
        </p:spPr>
        <p:txBody>
          <a:bodyPr/>
          <a:lstStyle/>
          <a:p>
            <a:pPr marL="457200" lvl="2" indent="-457200"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defRPr/>
            </a:pPr>
            <a:r>
              <a:rPr lang="en-US" altLang="zh-CN" dirty="0"/>
              <a:t>Minimize the objective function</a:t>
            </a: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8111086"/>
              </p:ext>
            </p:extLst>
          </p:nvPr>
        </p:nvGraphicFramePr>
        <p:xfrm>
          <a:off x="2688851" y="1519238"/>
          <a:ext cx="7080250" cy="292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6" r:id="rId4" imgW="2921000" imgH="1206500" progId="">
                  <p:embed/>
                </p:oleObj>
              </mc:Choice>
              <mc:Fallback>
                <p:oleObj r:id="rId4" imgW="2921000" imgH="12065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8851" y="1519238"/>
                        <a:ext cx="7080250" cy="292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770094" y="4473576"/>
            <a:ext cx="787568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i="1" dirty="0">
                <a:solidFill>
                  <a:srgbClr val="000000"/>
                </a:solidFill>
                <a:latin typeface="+mn-lt"/>
                <a:ea typeface="SimSun" panose="02010600030101010101" pitchFamily="2" charset="-122"/>
              </a:rPr>
              <a:t>Smoothness constraints: 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SimSun" panose="02010600030101010101" pitchFamily="2" charset="-122"/>
              </a:rPr>
              <a:t>objects linked together should share </a:t>
            </a:r>
            <a:r>
              <a:rPr lang="en-US" altLang="zh-CN" i="1" dirty="0">
                <a:solidFill>
                  <a:srgbClr val="000000"/>
                </a:solidFill>
                <a:latin typeface="+mn-lt"/>
                <a:ea typeface="SimSun" panose="02010600030101010101" pitchFamily="2" charset="-122"/>
              </a:rPr>
              <a:t>similar</a:t>
            </a:r>
            <a:r>
              <a:rPr lang="en-US" altLang="zh-CN" dirty="0">
                <a:solidFill>
                  <a:srgbClr val="000000"/>
                </a:solidFill>
                <a:latin typeface="+mn-lt"/>
                <a:ea typeface="SimSun" panose="02010600030101010101" pitchFamily="2" charset="-122"/>
              </a:rPr>
              <a:t> estimations of confidence belonging to class </a:t>
            </a:r>
            <a:r>
              <a:rPr lang="en-US" altLang="zh-CN" i="1" dirty="0">
                <a:solidFill>
                  <a:srgbClr val="000000"/>
                </a:solidFill>
                <a:latin typeface="+mn-lt"/>
                <a:ea typeface="SimSun" panose="02010600030101010101" pitchFamily="2" charset="-122"/>
              </a:rPr>
              <a:t>k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715745" y="5209056"/>
            <a:ext cx="796065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dirty="0">
                <a:solidFill>
                  <a:srgbClr val="000000"/>
                </a:solidFill>
                <a:latin typeface="+mn-lt"/>
                <a:ea typeface="SimSun" panose="02010600030101010101" pitchFamily="2" charset="-122"/>
              </a:rPr>
              <a:t>Normalization term applied to each type of link separately: reduce the impact of popularity of objects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876550" y="5990373"/>
            <a:ext cx="76390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dirty="0">
                <a:solidFill>
                  <a:srgbClr val="000000"/>
                </a:solidFill>
                <a:latin typeface="+mn-lt"/>
                <a:ea typeface="SimSun" panose="02010600030101010101" pitchFamily="2" charset="-122"/>
              </a:rPr>
              <a:t>Confidence estimation on labeled data and their pre-given labels should be similar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167188" y="3357564"/>
            <a:ext cx="5105400" cy="1587"/>
          </a:xfrm>
          <a:prstGeom prst="lin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Curved Left Arrow 8"/>
          <p:cNvSpPr/>
          <p:nvPr/>
        </p:nvSpPr>
        <p:spPr>
          <a:xfrm rot="20523457">
            <a:off x="10210799" y="2634457"/>
            <a:ext cx="609600" cy="2133600"/>
          </a:xfrm>
          <a:prstGeom prst="curvedLeftArrow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738813" y="2714625"/>
            <a:ext cx="1066800" cy="533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FFFFFF"/>
              </a:solidFill>
            </a:endParaRPr>
          </a:p>
        </p:txBody>
      </p:sp>
      <p:cxnSp>
        <p:nvCxnSpPr>
          <p:cNvPr id="11" name="Straight Arrow Connector 10"/>
          <p:cNvCxnSpPr>
            <a:stCxn id="10" idx="4"/>
            <a:endCxn id="6" idx="0"/>
          </p:cNvCxnSpPr>
          <p:nvPr/>
        </p:nvCxnSpPr>
        <p:spPr>
          <a:xfrm>
            <a:off x="6272213" y="3248025"/>
            <a:ext cx="423862" cy="19610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rved Left Arrow 11"/>
          <p:cNvSpPr/>
          <p:nvPr/>
        </p:nvSpPr>
        <p:spPr>
          <a:xfrm flipH="1">
            <a:off x="1752600" y="3786187"/>
            <a:ext cx="1014412" cy="2708741"/>
          </a:xfrm>
          <a:prstGeom prst="curvedLeftArrow">
            <a:avLst>
              <a:gd name="adj1" fmla="val 10583"/>
              <a:gd name="adj2" fmla="val 25340"/>
              <a:gd name="adj3" fmla="val 21053"/>
            </a:avLst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lin ang="5400000" scaled="1"/>
            <a:tileRect/>
          </a:gradFill>
          <a:ln w="1905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00000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738564" y="4214813"/>
            <a:ext cx="4071937" cy="0"/>
          </a:xfrm>
          <a:prstGeom prst="lin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Rectangle 15"/>
          <p:cNvSpPr>
            <a:spLocks noChangeArrowheads="1"/>
          </p:cNvSpPr>
          <p:nvPr/>
        </p:nvSpPr>
        <p:spPr bwMode="auto">
          <a:xfrm>
            <a:off x="6115049" y="1500189"/>
            <a:ext cx="501916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dirty="0">
                <a:solidFill>
                  <a:srgbClr val="000000"/>
                </a:solidFill>
                <a:latin typeface="+mn-lt"/>
                <a:ea typeface="华文新魏" pitchFamily="2" charset="-122"/>
              </a:rPr>
              <a:t>User preference: how much do you value this relationship / ground truth?</a:t>
            </a:r>
            <a:endParaRPr lang="en-US" altLang="zh-CN" dirty="0">
              <a:solidFill>
                <a:srgbClr val="000000"/>
              </a:solidFill>
              <a:latin typeface="+mn-lt"/>
              <a:ea typeface="SimSun" panose="02010600030101010101" pitchFamily="2" charset="-122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3309938" y="2395538"/>
            <a:ext cx="685800" cy="6198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FFFFFF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649197" y="3691732"/>
            <a:ext cx="533400" cy="533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FFFFFF"/>
              </a:solidFill>
            </a:endParaRPr>
          </a:p>
        </p:txBody>
      </p:sp>
      <p:cxnSp>
        <p:nvCxnSpPr>
          <p:cNvPr id="17" name="Straight Arrow Connector 16"/>
          <p:cNvCxnSpPr>
            <a:stCxn id="15" idx="6"/>
            <a:endCxn id="14" idx="1"/>
          </p:cNvCxnSpPr>
          <p:nvPr/>
        </p:nvCxnSpPr>
        <p:spPr>
          <a:xfrm flipV="1">
            <a:off x="3995738" y="1915688"/>
            <a:ext cx="2119311" cy="7897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6" idx="6"/>
            <a:endCxn id="14" idx="1"/>
          </p:cNvCxnSpPr>
          <p:nvPr/>
        </p:nvCxnSpPr>
        <p:spPr>
          <a:xfrm flipV="1">
            <a:off x="4182597" y="1915688"/>
            <a:ext cx="1932452" cy="20427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12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1284" y="134131"/>
            <a:ext cx="12901692" cy="738909"/>
          </a:xfrm>
        </p:spPr>
        <p:txBody>
          <a:bodyPr>
            <a:noAutofit/>
          </a:bodyPr>
          <a:lstStyle/>
          <a:p>
            <a:pPr defTabSz="1219110"/>
            <a:r>
              <a:rPr lang="en-US" altLang="zh-CN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RankClass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: Ranking-Based Classification </a:t>
            </a:r>
            <a:endParaRPr lang="en-US" sz="4000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896" y="1221605"/>
            <a:ext cx="11077332" cy="522566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zh-CN" sz="2400" b="1" dirty="0" smtClean="0">
                <a:ea typeface="SimSun" panose="02010600030101010101" pitchFamily="2" charset="-122"/>
              </a:rPr>
              <a:t>Classification </a:t>
            </a:r>
            <a:r>
              <a:rPr lang="en-US" altLang="zh-CN" sz="2400" b="1" dirty="0">
                <a:ea typeface="SimSun" panose="02010600030101010101" pitchFamily="2" charset="-122"/>
              </a:rPr>
              <a:t>in heterogeneous </a:t>
            </a:r>
            <a:r>
              <a:rPr lang="en-US" altLang="zh-CN" sz="2400" b="1" dirty="0" smtClean="0">
                <a:ea typeface="SimSun" panose="02010600030101010101" pitchFamily="2" charset="-122"/>
              </a:rPr>
              <a:t>networks</a:t>
            </a:r>
          </a:p>
          <a:p>
            <a:pPr lvl="1">
              <a:spcAft>
                <a:spcPts val="600"/>
              </a:spcAft>
            </a:pPr>
            <a:r>
              <a:rPr lang="en-US" altLang="zh-CN" sz="2400" b="1" dirty="0" smtClean="0">
                <a:ea typeface="SimSun" panose="02010600030101010101" pitchFamily="2" charset="-122"/>
              </a:rPr>
              <a:t>Knowledge </a:t>
            </a:r>
            <a:r>
              <a:rPr lang="en-US" altLang="zh-CN" sz="2400" b="1" dirty="0">
                <a:ea typeface="SimSun" panose="02010600030101010101" pitchFamily="2" charset="-122"/>
              </a:rPr>
              <a:t>propagation: </a:t>
            </a:r>
            <a:r>
              <a:rPr lang="en-US" altLang="zh-CN" sz="2400" dirty="0">
                <a:ea typeface="SimSun" panose="02010600030101010101" pitchFamily="2" charset="-122"/>
              </a:rPr>
              <a:t>Class label knowledge propagated across multi-typed objects through a heterogeneous </a:t>
            </a:r>
            <a:r>
              <a:rPr lang="en-US" altLang="zh-CN" sz="2400" dirty="0" smtClean="0">
                <a:ea typeface="SimSun" panose="02010600030101010101" pitchFamily="2" charset="-122"/>
              </a:rPr>
              <a:t>network</a:t>
            </a:r>
          </a:p>
          <a:p>
            <a:pPr>
              <a:spcAft>
                <a:spcPts val="600"/>
              </a:spcAft>
            </a:pPr>
            <a:r>
              <a:rPr lang="en-US" altLang="zh-CN" sz="2400" b="1" dirty="0" err="1" smtClean="0">
                <a:ea typeface="SimSun" panose="02010600030101010101" pitchFamily="2" charset="-122"/>
              </a:rPr>
              <a:t>GNetMine</a:t>
            </a:r>
            <a:r>
              <a:rPr lang="en-US" altLang="zh-CN" sz="2400" b="1" dirty="0" smtClean="0">
                <a:ea typeface="SimSun" panose="02010600030101010101" pitchFamily="2" charset="-122"/>
              </a:rPr>
              <a:t> </a:t>
            </a:r>
            <a:r>
              <a:rPr lang="en-US" altLang="zh-CN" sz="2400" b="1" dirty="0">
                <a:ea typeface="SimSun" panose="02010600030101010101" pitchFamily="2" charset="-122"/>
              </a:rPr>
              <a:t>[Ji et al., PKDD’10]:  </a:t>
            </a:r>
            <a:r>
              <a:rPr lang="en-US" altLang="zh-CN" sz="2400" dirty="0">
                <a:ea typeface="SimSun" panose="02010600030101010101" pitchFamily="2" charset="-122"/>
              </a:rPr>
              <a:t>Objects are treated </a:t>
            </a:r>
            <a:r>
              <a:rPr lang="en-US" altLang="zh-CN" sz="2400" dirty="0" smtClean="0">
                <a:ea typeface="SimSun" panose="02010600030101010101" pitchFamily="2" charset="-122"/>
              </a:rPr>
              <a:t>equally</a:t>
            </a:r>
          </a:p>
          <a:p>
            <a:pPr>
              <a:spcAft>
                <a:spcPts val="600"/>
              </a:spcAft>
            </a:pPr>
            <a:r>
              <a:rPr lang="en-US" altLang="zh-CN" sz="2400" b="1" dirty="0" err="1" smtClean="0">
                <a:ea typeface="SimSun" panose="02010600030101010101" pitchFamily="2" charset="-122"/>
              </a:rPr>
              <a:t>RankClass</a:t>
            </a:r>
            <a:r>
              <a:rPr lang="en-US" altLang="zh-CN" sz="2400" b="1" dirty="0" smtClean="0">
                <a:ea typeface="SimSun" panose="02010600030101010101" pitchFamily="2" charset="-122"/>
              </a:rPr>
              <a:t> </a:t>
            </a:r>
            <a:r>
              <a:rPr lang="en-US" altLang="zh-CN" sz="2400" b="1" dirty="0">
                <a:ea typeface="SimSun" panose="02010600030101010101" pitchFamily="2" charset="-122"/>
              </a:rPr>
              <a:t>[Ji et al., KDD’11]: </a:t>
            </a:r>
            <a:r>
              <a:rPr lang="en-US" altLang="zh-CN" sz="2400" dirty="0">
                <a:ea typeface="SimSun" panose="02010600030101010101" pitchFamily="2" charset="-122"/>
              </a:rPr>
              <a:t>Ranking-based </a:t>
            </a:r>
            <a:r>
              <a:rPr lang="en-US" altLang="zh-CN" sz="2400" dirty="0" smtClean="0">
                <a:ea typeface="SimSun" panose="02010600030101010101" pitchFamily="2" charset="-122"/>
              </a:rPr>
              <a:t>classification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 smtClean="0">
                <a:ea typeface="SimSun" panose="02010600030101010101" pitchFamily="2" charset="-122"/>
              </a:rPr>
              <a:t>Highly </a:t>
            </a:r>
            <a:r>
              <a:rPr lang="en-US" altLang="zh-CN" sz="2400" dirty="0">
                <a:ea typeface="SimSun" panose="02010600030101010101" pitchFamily="2" charset="-122"/>
              </a:rPr>
              <a:t>ranked objects will play more role in </a:t>
            </a:r>
            <a:r>
              <a:rPr lang="en-US" altLang="zh-CN" sz="2400" dirty="0" smtClean="0">
                <a:ea typeface="SimSun" panose="02010600030101010101" pitchFamily="2" charset="-122"/>
              </a:rPr>
              <a:t>classification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 smtClean="0">
                <a:ea typeface="SimSun" panose="02010600030101010101" pitchFamily="2" charset="-122"/>
              </a:rPr>
              <a:t>An </a:t>
            </a:r>
            <a:r>
              <a:rPr lang="en-US" altLang="zh-CN" sz="2400" dirty="0">
                <a:ea typeface="SimSun" panose="02010600030101010101" pitchFamily="2" charset="-122"/>
              </a:rPr>
              <a:t>object can only be ranked high in some focused </a:t>
            </a:r>
            <a:r>
              <a:rPr lang="en-US" altLang="zh-CN" sz="2400" dirty="0" smtClean="0">
                <a:ea typeface="SimSun" panose="02010600030101010101" pitchFamily="2" charset="-122"/>
              </a:rPr>
              <a:t>classes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 smtClean="0">
                <a:ea typeface="SimSun" panose="02010600030101010101" pitchFamily="2" charset="-122"/>
              </a:rPr>
              <a:t>Class </a:t>
            </a:r>
            <a:r>
              <a:rPr lang="en-US" altLang="zh-CN" sz="2400" dirty="0">
                <a:ea typeface="SimSun" panose="02010600030101010101" pitchFamily="2" charset="-122"/>
              </a:rPr>
              <a:t>membership and ranking are stat. </a:t>
            </a:r>
            <a:r>
              <a:rPr lang="en-US" altLang="zh-CN" sz="2400" dirty="0" smtClean="0">
                <a:ea typeface="SimSun" panose="02010600030101010101" pitchFamily="2" charset="-122"/>
              </a:rPr>
              <a:t>distributions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 smtClean="0">
                <a:ea typeface="SimSun" panose="02010600030101010101" pitchFamily="2" charset="-122"/>
              </a:rPr>
              <a:t>Let </a:t>
            </a:r>
            <a:r>
              <a:rPr lang="en-US" altLang="zh-CN" sz="2400" dirty="0">
                <a:ea typeface="SimSun" panose="02010600030101010101" pitchFamily="2" charset="-122"/>
              </a:rPr>
              <a:t>ranking and classification mutually enhance each </a:t>
            </a:r>
            <a:r>
              <a:rPr lang="en-US" altLang="zh-CN" sz="2400" dirty="0" smtClean="0">
                <a:ea typeface="SimSun" panose="02010600030101010101" pitchFamily="2" charset="-122"/>
              </a:rPr>
              <a:t>other!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 smtClean="0">
                <a:ea typeface="SimSun" panose="02010600030101010101" pitchFamily="2" charset="-122"/>
              </a:rPr>
              <a:t>Output</a:t>
            </a:r>
            <a:r>
              <a:rPr lang="en-US" altLang="zh-CN" sz="2400" dirty="0">
                <a:ea typeface="SimSun" panose="02010600030101010101" pitchFamily="2" charset="-122"/>
              </a:rPr>
              <a:t>:  Classification results + ranking list of objects within each class</a:t>
            </a:r>
          </a:p>
        </p:txBody>
      </p:sp>
    </p:spTree>
    <p:extLst>
      <p:ext uri="{BB962C8B-B14F-4D97-AF65-F5344CB8AC3E}">
        <p14:creationId xmlns:p14="http://schemas.microsoft.com/office/powerpoint/2010/main" val="359779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1284" y="134131"/>
            <a:ext cx="12901692" cy="738909"/>
          </a:xfrm>
        </p:spPr>
        <p:txBody>
          <a:bodyPr>
            <a:noAutofit/>
          </a:bodyPr>
          <a:lstStyle/>
          <a:p>
            <a:pPr defTabSz="1219110"/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From </a:t>
            </a:r>
            <a:r>
              <a:rPr lang="en-US" altLang="zh-CN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RankClus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to </a:t>
            </a:r>
            <a:r>
              <a:rPr lang="en-US" altLang="zh-CN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GNetMine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&amp; </a:t>
            </a:r>
            <a:r>
              <a:rPr lang="en-US" altLang="zh-CN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RankClass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en-US" sz="4000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896" y="1221605"/>
            <a:ext cx="11077332" cy="522566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zh-CN" sz="2400" b="1" dirty="0" err="1" smtClean="0">
                <a:ea typeface="SimSun" panose="02010600030101010101" pitchFamily="2" charset="-122"/>
                <a:cs typeface="Calibri" panose="020F0502020204030204" pitchFamily="34" charset="0"/>
              </a:rPr>
              <a:t>RankClus</a:t>
            </a:r>
            <a:r>
              <a:rPr lang="en-US" altLang="zh-CN" sz="2400" b="1" dirty="0" smtClean="0">
                <a:ea typeface="SimSun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ea typeface="SimSun" panose="02010600030101010101" pitchFamily="2" charset="-122"/>
                <a:cs typeface="Calibri" panose="020F0502020204030204" pitchFamily="34" charset="0"/>
              </a:rPr>
              <a:t>[EDBT’09]: Clustering and ranking working </a:t>
            </a:r>
            <a:r>
              <a:rPr lang="en-US" altLang="zh-CN" sz="2400" b="1" dirty="0" smtClean="0">
                <a:ea typeface="SimSun" panose="02010600030101010101" pitchFamily="2" charset="-122"/>
                <a:cs typeface="Calibri" panose="020F0502020204030204" pitchFamily="34" charset="0"/>
              </a:rPr>
              <a:t>together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 smtClean="0">
                <a:ea typeface="SimSun" panose="02010600030101010101" pitchFamily="2" charset="-122"/>
                <a:cs typeface="Calibri" panose="020F0502020204030204" pitchFamily="34" charset="0"/>
              </a:rPr>
              <a:t>No </a:t>
            </a:r>
            <a:r>
              <a:rPr lang="en-US" altLang="zh-CN" sz="2400" dirty="0">
                <a:ea typeface="SimSun" panose="02010600030101010101" pitchFamily="2" charset="-122"/>
                <a:cs typeface="Calibri" panose="020F0502020204030204" pitchFamily="34" charset="0"/>
              </a:rPr>
              <a:t>training, no available class labels, no expert </a:t>
            </a:r>
            <a:r>
              <a:rPr lang="en-US" altLang="zh-CN" sz="2400" dirty="0" smtClean="0">
                <a:ea typeface="SimSun" panose="02010600030101010101" pitchFamily="2" charset="-122"/>
                <a:cs typeface="Calibri" panose="020F0502020204030204" pitchFamily="34" charset="0"/>
              </a:rPr>
              <a:t>knowledge</a:t>
            </a:r>
          </a:p>
          <a:p>
            <a:pPr>
              <a:spcAft>
                <a:spcPts val="600"/>
              </a:spcAft>
            </a:pPr>
            <a:r>
              <a:rPr lang="en-US" altLang="zh-CN" sz="2400" b="1" dirty="0" err="1" smtClean="0">
                <a:ea typeface="SimSun" panose="02010600030101010101" pitchFamily="2" charset="-122"/>
                <a:cs typeface="Calibri" panose="020F0502020204030204" pitchFamily="34" charset="0"/>
              </a:rPr>
              <a:t>GNetMine</a:t>
            </a:r>
            <a:r>
              <a:rPr lang="en-US" altLang="zh-CN" sz="2400" b="1" dirty="0" smtClean="0">
                <a:ea typeface="SimSun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ea typeface="SimSun" panose="02010600030101010101" pitchFamily="2" charset="-122"/>
                <a:cs typeface="Calibri" panose="020F0502020204030204" pitchFamily="34" charset="0"/>
              </a:rPr>
              <a:t>[PKDD’10]: </a:t>
            </a:r>
            <a:r>
              <a:rPr lang="en-US" altLang="zh-CN" sz="2400" b="1" dirty="0" err="1">
                <a:ea typeface="SimSun" panose="02010600030101010101" pitchFamily="2" charset="-122"/>
                <a:cs typeface="Calibri" panose="020F0502020204030204" pitchFamily="34" charset="0"/>
              </a:rPr>
              <a:t>Incorp</a:t>
            </a:r>
            <a:r>
              <a:rPr lang="en-US" altLang="zh-CN" sz="2400" b="1" dirty="0">
                <a:ea typeface="SimSun" panose="02010600030101010101" pitchFamily="2" charset="-122"/>
                <a:cs typeface="Calibri" panose="020F0502020204030204" pitchFamily="34" charset="0"/>
              </a:rPr>
              <a:t>. label information in </a:t>
            </a:r>
            <a:r>
              <a:rPr lang="en-US" altLang="zh-CN" sz="2400" b="1" dirty="0" smtClean="0">
                <a:ea typeface="SimSun" panose="02010600030101010101" pitchFamily="2" charset="-122"/>
                <a:cs typeface="Calibri" panose="020F0502020204030204" pitchFamily="34" charset="0"/>
              </a:rPr>
              <a:t>networks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 smtClean="0">
                <a:ea typeface="SimSun" panose="02010600030101010101" pitchFamily="2" charset="-122"/>
                <a:cs typeface="Calibri" panose="020F0502020204030204" pitchFamily="34" charset="0"/>
              </a:rPr>
              <a:t>Classification </a:t>
            </a:r>
            <a:r>
              <a:rPr lang="en-US" altLang="zh-CN" sz="2400" dirty="0">
                <a:ea typeface="SimSun" panose="02010600030101010101" pitchFamily="2" charset="-122"/>
                <a:cs typeface="Calibri" panose="020F0502020204030204" pitchFamily="34" charset="0"/>
              </a:rPr>
              <a:t>in </a:t>
            </a:r>
            <a:r>
              <a:rPr lang="en-US" altLang="zh-CN" sz="2400" dirty="0" err="1">
                <a:ea typeface="SimSun" panose="02010600030101010101" pitchFamily="2" charset="-122"/>
                <a:cs typeface="Calibri" panose="020F0502020204030204" pitchFamily="34" charset="0"/>
              </a:rPr>
              <a:t>heterog</a:t>
            </a:r>
            <a:r>
              <a:rPr lang="en-US" altLang="zh-CN" sz="2400" dirty="0">
                <a:ea typeface="SimSun" panose="02010600030101010101" pitchFamily="2" charset="-122"/>
                <a:cs typeface="Calibri" panose="020F0502020204030204" pitchFamily="34" charset="0"/>
              </a:rPr>
              <a:t>. networks, but objects treated </a:t>
            </a:r>
            <a:r>
              <a:rPr lang="en-US" altLang="zh-CN" sz="2400" dirty="0" smtClean="0">
                <a:ea typeface="SimSun" panose="02010600030101010101" pitchFamily="2" charset="-122"/>
                <a:cs typeface="Calibri" panose="020F0502020204030204" pitchFamily="34" charset="0"/>
              </a:rPr>
              <a:t>equally</a:t>
            </a:r>
          </a:p>
          <a:p>
            <a:pPr>
              <a:spcAft>
                <a:spcPts val="600"/>
              </a:spcAft>
            </a:pPr>
            <a:r>
              <a:rPr lang="en-US" altLang="zh-CN" sz="2400" b="1" dirty="0" err="1" smtClean="0">
                <a:ea typeface="SimSun" panose="02010600030101010101" pitchFamily="2" charset="-122"/>
                <a:cs typeface="Calibri" panose="020F0502020204030204" pitchFamily="34" charset="0"/>
              </a:rPr>
              <a:t>RankClass</a:t>
            </a:r>
            <a:r>
              <a:rPr lang="en-US" altLang="zh-CN" sz="2400" b="1" dirty="0" smtClean="0">
                <a:ea typeface="SimSun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ea typeface="SimSun" panose="02010600030101010101" pitchFamily="2" charset="-122"/>
                <a:cs typeface="Calibri" panose="020F0502020204030204" pitchFamily="34" charset="0"/>
              </a:rPr>
              <a:t>[KDD’11]: Integration of ranking and classification in heterogeneous network </a:t>
            </a:r>
            <a:r>
              <a:rPr lang="en-US" altLang="zh-CN" sz="2400" b="1" dirty="0" smtClean="0">
                <a:ea typeface="SimSun" panose="02010600030101010101" pitchFamily="2" charset="-122"/>
                <a:cs typeface="Calibri" panose="020F0502020204030204" pitchFamily="34" charset="0"/>
              </a:rPr>
              <a:t>analysis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 smtClean="0">
                <a:ea typeface="SimSun" panose="02010600030101010101" pitchFamily="2" charset="-122"/>
                <a:cs typeface="Calibri" panose="020F0502020204030204" pitchFamily="34" charset="0"/>
              </a:rPr>
              <a:t>Ranking</a:t>
            </a:r>
            <a:r>
              <a:rPr lang="en-US" altLang="zh-CN" sz="2400" dirty="0">
                <a:ea typeface="SimSun" panose="02010600030101010101" pitchFamily="2" charset="-122"/>
                <a:cs typeface="Calibri" panose="020F0502020204030204" pitchFamily="34" charset="0"/>
              </a:rPr>
              <a:t>: informative understanding &amp; summary of each </a:t>
            </a:r>
            <a:r>
              <a:rPr lang="en-US" altLang="zh-CN" sz="2400" dirty="0" smtClean="0">
                <a:ea typeface="SimSun" panose="02010600030101010101" pitchFamily="2" charset="-122"/>
                <a:cs typeface="Calibri" panose="020F0502020204030204" pitchFamily="34" charset="0"/>
              </a:rPr>
              <a:t>class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 smtClean="0">
                <a:ea typeface="SimSun" panose="02010600030101010101" pitchFamily="2" charset="-122"/>
                <a:cs typeface="Calibri" panose="020F0502020204030204" pitchFamily="34" charset="0"/>
              </a:rPr>
              <a:t>Class </a:t>
            </a:r>
            <a:r>
              <a:rPr lang="en-US" altLang="zh-CN" sz="2400" dirty="0">
                <a:ea typeface="SimSun" panose="02010600030101010101" pitchFamily="2" charset="-122"/>
                <a:cs typeface="Calibri" panose="020F0502020204030204" pitchFamily="34" charset="0"/>
              </a:rPr>
              <a:t>membership is critical information when ranking </a:t>
            </a:r>
            <a:r>
              <a:rPr lang="en-US" altLang="zh-CN" sz="2400" dirty="0" smtClean="0">
                <a:ea typeface="SimSun" panose="02010600030101010101" pitchFamily="2" charset="-122"/>
                <a:cs typeface="Calibri" panose="020F0502020204030204" pitchFamily="34" charset="0"/>
              </a:rPr>
              <a:t>objects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 smtClean="0">
                <a:ea typeface="SimSun" panose="02010600030101010101" pitchFamily="2" charset="-122"/>
                <a:cs typeface="Calibri" panose="020F0502020204030204" pitchFamily="34" charset="0"/>
              </a:rPr>
              <a:t>Let </a:t>
            </a:r>
            <a:r>
              <a:rPr lang="en-US" altLang="zh-CN" sz="2400" dirty="0">
                <a:ea typeface="SimSun" panose="02010600030101010101" pitchFamily="2" charset="-122"/>
                <a:cs typeface="Calibri" panose="020F0502020204030204" pitchFamily="34" charset="0"/>
              </a:rPr>
              <a:t>ranking and classification mutually enhance each </a:t>
            </a:r>
            <a:r>
              <a:rPr lang="en-US" altLang="zh-CN" sz="2400" dirty="0" smtClean="0">
                <a:ea typeface="SimSun" panose="02010600030101010101" pitchFamily="2" charset="-122"/>
                <a:cs typeface="Calibri" panose="020F0502020204030204" pitchFamily="34" charset="0"/>
              </a:rPr>
              <a:t>other!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 smtClean="0">
                <a:ea typeface="SimSun" panose="02010600030101010101" pitchFamily="2" charset="-122"/>
                <a:cs typeface="Calibri" panose="020F0502020204030204" pitchFamily="34" charset="0"/>
              </a:rPr>
              <a:t>Output</a:t>
            </a:r>
            <a:r>
              <a:rPr lang="en-US" altLang="zh-CN" sz="2400" dirty="0">
                <a:ea typeface="SimSun" panose="02010600030101010101" pitchFamily="2" charset="-122"/>
                <a:cs typeface="Calibri" panose="020F0502020204030204" pitchFamily="34" charset="0"/>
              </a:rPr>
              <a:t>:  Classification results + ranking list of objects within each class</a:t>
            </a:r>
          </a:p>
        </p:txBody>
      </p:sp>
    </p:spTree>
    <p:extLst>
      <p:ext uri="{BB962C8B-B14F-4D97-AF65-F5344CB8AC3E}">
        <p14:creationId xmlns:p14="http://schemas.microsoft.com/office/powerpoint/2010/main" val="46912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1284" y="134131"/>
            <a:ext cx="12901692" cy="738909"/>
          </a:xfrm>
        </p:spPr>
        <p:txBody>
          <a:bodyPr>
            <a:noAutofit/>
          </a:bodyPr>
          <a:lstStyle/>
          <a:p>
            <a:pPr defTabSz="1219110"/>
            <a:r>
              <a:rPr lang="en-US" dirty="0"/>
              <a:t>Why Rank-Based Classification?</a:t>
            </a:r>
            <a:endParaRPr lang="en-US" sz="4000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896" y="1221605"/>
            <a:ext cx="11077332" cy="1481254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en-US" sz="2400" dirty="0" smtClean="0"/>
              <a:t>Different </a:t>
            </a:r>
            <a:r>
              <a:rPr lang="en-US" altLang="en-US" sz="2400" dirty="0"/>
              <a:t>objects within one class have different </a:t>
            </a:r>
            <a:r>
              <a:rPr lang="en-US" altLang="en-US" sz="2400" dirty="0" smtClean="0"/>
              <a:t>importance/visibility!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en-US" sz="2400" dirty="0" smtClean="0"/>
              <a:t>The </a:t>
            </a:r>
            <a:r>
              <a:rPr lang="en-US" altLang="en-US" sz="2400" dirty="0"/>
              <a:t>ranking of objects within one class serves as an informative understanding and summary of the class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2286000" y="2725273"/>
            <a:ext cx="3352800" cy="3036888"/>
            <a:chOff x="7239000" y="2074190"/>
            <a:chExt cx="2423160" cy="2194560"/>
          </a:xfrm>
        </p:grpSpPr>
        <p:sp>
          <p:nvSpPr>
            <p:cNvPr id="5" name="Oval 4"/>
            <p:cNvSpPr/>
            <p:nvPr/>
          </p:nvSpPr>
          <p:spPr>
            <a:xfrm>
              <a:off x="7314724" y="2074190"/>
              <a:ext cx="640210" cy="640128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80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8260123" y="3628622"/>
              <a:ext cx="640210" cy="640128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800" dirty="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8686930" y="2120077"/>
              <a:ext cx="640210" cy="640128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800">
                  <a:solidFill>
                    <a:srgbClr val="000000"/>
                  </a:solidFill>
                </a:rPr>
                <a:t>7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8031805" y="2806092"/>
              <a:ext cx="640210" cy="640128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800">
                  <a:solidFill>
                    <a:srgbClr val="000000"/>
                  </a:solidFill>
                </a:rPr>
                <a:t>9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7239000" y="3110096"/>
              <a:ext cx="640210" cy="640128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80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9021950" y="2881806"/>
              <a:ext cx="640210" cy="640128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800" dirty="0">
                  <a:solidFill>
                    <a:srgbClr val="000000"/>
                  </a:solidFill>
                </a:rPr>
                <a:t>10</a:t>
              </a:r>
            </a:p>
          </p:txBody>
        </p:sp>
        <p:cxnSp>
          <p:nvCxnSpPr>
            <p:cNvPr id="11" name="Straight Connector 10"/>
            <p:cNvCxnSpPr>
              <a:stCxn id="9" idx="0"/>
              <a:endCxn id="5" idx="4"/>
            </p:cNvCxnSpPr>
            <p:nvPr/>
          </p:nvCxnSpPr>
          <p:spPr>
            <a:xfrm flipV="1">
              <a:off x="7559105" y="2714318"/>
              <a:ext cx="75724" cy="3957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5" idx="5"/>
              <a:endCxn id="8" idx="1"/>
            </p:cNvCxnSpPr>
            <p:nvPr/>
          </p:nvCxnSpPr>
          <p:spPr>
            <a:xfrm>
              <a:off x="7862000" y="2620249"/>
              <a:ext cx="262738" cy="2787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9" idx="6"/>
              <a:endCxn id="8" idx="3"/>
            </p:cNvCxnSpPr>
            <p:nvPr/>
          </p:nvCxnSpPr>
          <p:spPr>
            <a:xfrm flipV="1">
              <a:off x="7879210" y="3352151"/>
              <a:ext cx="245529" cy="78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8" idx="7"/>
              <a:endCxn id="7" idx="3"/>
            </p:cNvCxnSpPr>
            <p:nvPr/>
          </p:nvCxnSpPr>
          <p:spPr>
            <a:xfrm flipV="1">
              <a:off x="8577934" y="2666136"/>
              <a:ext cx="203077" cy="2328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8" idx="6"/>
              <a:endCxn id="10" idx="2"/>
            </p:cNvCxnSpPr>
            <p:nvPr/>
          </p:nvCxnSpPr>
          <p:spPr>
            <a:xfrm>
              <a:off x="8672015" y="3126156"/>
              <a:ext cx="349935" cy="757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6" idx="7"/>
              <a:endCxn id="10" idx="3"/>
            </p:cNvCxnSpPr>
            <p:nvPr/>
          </p:nvCxnSpPr>
          <p:spPr>
            <a:xfrm flipV="1">
              <a:off x="8806252" y="3427865"/>
              <a:ext cx="309779" cy="2948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2" descr="http://watermarked.cutcaster.com/cutcaster-photo-100224252-Illustration-of-nutty-science-professo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1" y="3630149"/>
            <a:ext cx="98107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 descr="http://www.theyouthstuff.com/wp-content/uploads/2012/05/student-test-cartoon-colo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4849348"/>
            <a:ext cx="83820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6" descr="http://funkzip.com/wp-content/uploads/2012/10/Teacher_Cartoo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1" y="3796836"/>
            <a:ext cx="115411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 descr="http://watermarked.cutcaster.com/cutcaster-photo-100224252-Illustration-of-nutty-science-professo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3471398"/>
            <a:ext cx="1752600" cy="188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Notched Right Arrow 20"/>
          <p:cNvSpPr/>
          <p:nvPr/>
        </p:nvSpPr>
        <p:spPr>
          <a:xfrm>
            <a:off x="6084888" y="4158786"/>
            <a:ext cx="1344612" cy="419100"/>
          </a:xfrm>
          <a:prstGeom prst="notch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90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1284" y="134131"/>
            <a:ext cx="12901692" cy="738909"/>
          </a:xfrm>
        </p:spPr>
        <p:txBody>
          <a:bodyPr>
            <a:noAutofit/>
          </a:bodyPr>
          <a:lstStyle/>
          <a:p>
            <a:pPr defTabSz="1219110"/>
            <a:r>
              <a:rPr lang="en-US" dirty="0"/>
              <a:t>Motivation</a:t>
            </a:r>
            <a:endParaRPr lang="en-US" sz="4000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896" y="1221605"/>
            <a:ext cx="11077332" cy="1346783"/>
          </a:xfrm>
        </p:spPr>
        <p:txBody>
          <a:bodyPr/>
          <a:lstStyle/>
          <a:p>
            <a:r>
              <a:rPr lang="en-US" altLang="en-US" sz="2400" dirty="0" smtClean="0"/>
              <a:t>Why </a:t>
            </a:r>
            <a:r>
              <a:rPr lang="en-US" altLang="en-US" sz="2400" dirty="0"/>
              <a:t>not do ranking after classification, or vice versa?</a:t>
            </a:r>
          </a:p>
          <a:p>
            <a:pPr lvl="1"/>
            <a:r>
              <a:rPr lang="en-US" altLang="en-US" sz="2400" dirty="0"/>
              <a:t>Because they mutually enhance each other, not unidirectional.</a:t>
            </a:r>
          </a:p>
          <a:p>
            <a:r>
              <a:rPr lang="en-US" altLang="en-US" sz="2400" dirty="0" err="1"/>
              <a:t>RankClass</a:t>
            </a:r>
            <a:r>
              <a:rPr lang="en-US" altLang="en-US" sz="2400" dirty="0"/>
              <a:t>: iteratively let ranking and classification mutually enhance each other</a:t>
            </a:r>
          </a:p>
        </p:txBody>
      </p: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2514600" y="3352800"/>
            <a:ext cx="7010400" cy="2819400"/>
            <a:chOff x="990600" y="3962400"/>
            <a:chExt cx="7010400" cy="2819400"/>
          </a:xfrm>
        </p:grpSpPr>
        <p:sp>
          <p:nvSpPr>
            <p:cNvPr id="5" name="Bevel 4"/>
            <p:cNvSpPr/>
            <p:nvPr/>
          </p:nvSpPr>
          <p:spPr>
            <a:xfrm>
              <a:off x="990600" y="4648200"/>
              <a:ext cx="2362200" cy="1447800"/>
            </a:xfrm>
            <a:prstGeom prst="bevel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solidFill>
                    <a:srgbClr val="000000"/>
                  </a:solidFill>
                </a:rPr>
                <a:t>Ranking</a:t>
              </a:r>
            </a:p>
          </p:txBody>
        </p:sp>
        <p:sp>
          <p:nvSpPr>
            <p:cNvPr id="6" name="Bevel 5"/>
            <p:cNvSpPr/>
            <p:nvPr/>
          </p:nvSpPr>
          <p:spPr>
            <a:xfrm>
              <a:off x="5638800" y="4648200"/>
              <a:ext cx="2362200" cy="1447800"/>
            </a:xfrm>
            <a:prstGeom prst="bevel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solidFill>
                    <a:srgbClr val="000000"/>
                  </a:solidFill>
                </a:rPr>
                <a:t>Classification</a:t>
              </a:r>
            </a:p>
          </p:txBody>
        </p:sp>
        <p:sp>
          <p:nvSpPr>
            <p:cNvPr id="7" name="Curved Down Arrow 6"/>
            <p:cNvSpPr/>
            <p:nvPr/>
          </p:nvSpPr>
          <p:spPr>
            <a:xfrm>
              <a:off x="2171700" y="3962400"/>
              <a:ext cx="4762500" cy="609600"/>
            </a:xfrm>
            <a:prstGeom prst="curvedDown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>
                <a:solidFill>
                  <a:srgbClr val="000000"/>
                </a:solidFill>
              </a:endParaRPr>
            </a:p>
          </p:txBody>
        </p:sp>
        <p:sp>
          <p:nvSpPr>
            <p:cNvPr id="8" name="Curved Down Arrow 7"/>
            <p:cNvSpPr/>
            <p:nvPr/>
          </p:nvSpPr>
          <p:spPr>
            <a:xfrm flipH="1" flipV="1">
              <a:off x="2209800" y="6172200"/>
              <a:ext cx="4762500" cy="609600"/>
            </a:xfrm>
            <a:prstGeom prst="curvedDown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413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1284" y="134131"/>
            <a:ext cx="12901692" cy="738909"/>
          </a:xfrm>
        </p:spPr>
        <p:txBody>
          <a:bodyPr>
            <a:noAutofit/>
          </a:bodyPr>
          <a:lstStyle/>
          <a:p>
            <a:pPr defTabSz="1219110"/>
            <a:r>
              <a:rPr lang="en-US" altLang="en-US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RankClass</a:t>
            </a: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: Ranking-Based Classification</a:t>
            </a:r>
            <a:endParaRPr lang="en-US" sz="4000" dirty="0">
              <a:solidFill>
                <a:prstClr val="black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098676" y="1160930"/>
            <a:ext cx="7807325" cy="339725"/>
          </a:xfrm>
          <a:solidFill>
            <a:srgbClr val="FFFF00"/>
          </a:solidFill>
        </p:spPr>
        <p:txBody>
          <a:bodyPr/>
          <a:lstStyle/>
          <a:p>
            <a:pPr marL="0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en-US" sz="1800">
                <a:cs typeface="MS PGothic" panose="020B0600070205080204" pitchFamily="34" charset="-128"/>
              </a:rPr>
              <a:t>Class: a group of multi-typed nodes sharing the same topic </a:t>
            </a:r>
            <a:r>
              <a:rPr lang="en-US" altLang="zh-CN" sz="1800">
                <a:cs typeface="MS PGothic" panose="020B0600070205080204" pitchFamily="34" charset="-128"/>
              </a:rPr>
              <a:t>+ within-class ranking</a:t>
            </a:r>
            <a:endParaRPr lang="en-US" altLang="en-US" sz="1800">
              <a:cs typeface="MS PGothic" panose="020B0600070205080204" pitchFamily="34" charset="-128"/>
            </a:endParaRPr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7927976" y="3361205"/>
            <a:ext cx="2892425" cy="1304925"/>
            <a:chOff x="6175676" y="3420070"/>
            <a:chExt cx="2892124" cy="1304330"/>
          </a:xfrm>
        </p:grpSpPr>
        <p:sp>
          <p:nvSpPr>
            <p:cNvPr id="6" name="Rectangle 5"/>
            <p:cNvSpPr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643975" y="3420070"/>
              <a:ext cx="2271425" cy="923330"/>
            </a:xfrm>
            <a:prstGeom prst="rect">
              <a:avLst/>
            </a:prstGeom>
            <a:blipFill rotWithShape="1">
              <a:blip r:embed="rId3"/>
              <a:stretch>
                <a:fillRect t="-3289"/>
              </a:stretch>
            </a:blipFill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800">
                  <a:noFill/>
                  <a:ea typeface="MS PGothic" panose="020B0600070205080204" pitchFamily="34" charset="-128"/>
                </a:rPr>
                <a:t> </a:t>
              </a:r>
            </a:p>
          </p:txBody>
        </p:sp>
        <p:sp>
          <p:nvSpPr>
            <p:cNvPr id="7" name="TextBox 3"/>
            <p:cNvSpPr txBox="1">
              <a:spLocks noChangeArrowheads="1"/>
            </p:cNvSpPr>
            <p:nvPr/>
          </p:nvSpPr>
          <p:spPr bwMode="auto">
            <a:xfrm>
              <a:off x="6175676" y="4149987"/>
              <a:ext cx="914305" cy="369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00" dirty="0">
                  <a:solidFill>
                    <a:srgbClr val="FF0000"/>
                  </a:solidFill>
                  <a:latin typeface="Calibri"/>
                  <a:ea typeface="MS PGothic" panose="020B0600070205080204" pitchFamily="34" charset="-128"/>
                </a:rPr>
                <a:t>node</a:t>
              </a:r>
            </a:p>
          </p:txBody>
        </p:sp>
        <p:sp>
          <p:nvSpPr>
            <p:cNvPr id="8" name="Rounded Rectangular Callout 7"/>
            <p:cNvSpPr/>
            <p:nvPr/>
          </p:nvSpPr>
          <p:spPr>
            <a:xfrm>
              <a:off x="7315382" y="4042086"/>
              <a:ext cx="228576" cy="301487"/>
            </a:xfrm>
            <a:prstGeom prst="wedgeRoundRectCallout">
              <a:avLst>
                <a:gd name="adj1" fmla="val -209124"/>
                <a:gd name="adj2" fmla="val 42912"/>
                <a:gd name="adj3" fmla="val 16667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>
                <a:solidFill>
                  <a:srgbClr val="FFFFFF"/>
                </a:solidFill>
              </a:endParaRPr>
            </a:p>
          </p:txBody>
        </p:sp>
        <p:sp>
          <p:nvSpPr>
            <p:cNvPr id="9" name="Rounded Rectangular Callout 8"/>
            <p:cNvSpPr/>
            <p:nvPr/>
          </p:nvSpPr>
          <p:spPr>
            <a:xfrm>
              <a:off x="7613801" y="4024632"/>
              <a:ext cx="468264" cy="318942"/>
            </a:xfrm>
            <a:prstGeom prst="wedgeRoundRectCallout">
              <a:avLst>
                <a:gd name="adj1" fmla="val 10741"/>
                <a:gd name="adj2" fmla="val 75557"/>
                <a:gd name="adj3" fmla="val 16667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>
                <a:solidFill>
                  <a:srgbClr val="FFFFFF"/>
                </a:solidFill>
              </a:endParaRPr>
            </a:p>
          </p:txBody>
        </p:sp>
        <p:sp>
          <p:nvSpPr>
            <p:cNvPr id="10" name="TextBox 3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 bwMode="auto">
            <a:xfrm>
              <a:off x="6705600" y="4355068"/>
              <a:ext cx="1677025" cy="369332"/>
            </a:xfrm>
            <a:prstGeom prst="rect">
              <a:avLst/>
            </a:prstGeom>
            <a:blipFill rotWithShape="1">
              <a:blip r:embed="rId4"/>
              <a:stretch>
                <a:fillRect t="-8197" b="-24590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800">
                  <a:noFill/>
                  <a:ea typeface="MS PGothic" panose="020B0600070205080204" pitchFamily="34" charset="-128"/>
                </a:rPr>
                <a:t> </a:t>
              </a:r>
            </a:p>
          </p:txBody>
        </p:sp>
        <p:sp>
          <p:nvSpPr>
            <p:cNvPr id="11" name="Rounded Rectangular Callout 10"/>
            <p:cNvSpPr/>
            <p:nvPr/>
          </p:nvSpPr>
          <p:spPr>
            <a:xfrm>
              <a:off x="8077303" y="4024632"/>
              <a:ext cx="209528" cy="307835"/>
            </a:xfrm>
            <a:prstGeom prst="wedgeRoundRectCallout">
              <a:avLst>
                <a:gd name="adj1" fmla="val 102022"/>
                <a:gd name="adj2" fmla="val 46433"/>
                <a:gd name="adj3" fmla="val 16667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>
                <a:solidFill>
                  <a:srgbClr val="FFFFFF"/>
                </a:solidFill>
              </a:endParaRPr>
            </a:p>
          </p:txBody>
        </p:sp>
        <p:sp>
          <p:nvSpPr>
            <p:cNvPr id="12" name="TextBox 3"/>
            <p:cNvSpPr txBox="1">
              <a:spLocks noChangeArrowheads="1"/>
            </p:cNvSpPr>
            <p:nvPr/>
          </p:nvSpPr>
          <p:spPr bwMode="auto">
            <a:xfrm>
              <a:off x="8153400" y="4278868"/>
              <a:ext cx="914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class</a:t>
              </a:r>
            </a:p>
          </p:txBody>
        </p:sp>
      </p:grpSp>
      <p:sp>
        <p:nvSpPr>
          <p:cNvPr id="13" name="Rectangle 12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661001" y="3884502"/>
            <a:ext cx="3581399" cy="707886"/>
          </a:xfrm>
          <a:prstGeom prst="rect">
            <a:avLst/>
          </a:prstGeom>
          <a:blipFill rotWithShape="1">
            <a:blip r:embed="rId5"/>
            <a:stretch>
              <a:fillRect l="-680" t="-4310" r="-510" b="-14655"/>
            </a:stretch>
          </a:blipFill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>
                <a:noFill/>
                <a:ea typeface="MS PGothic" panose="020B0600070205080204" pitchFamily="34" charset="-128"/>
              </a:rPr>
              <a:t> </a:t>
            </a:r>
          </a:p>
        </p:txBody>
      </p:sp>
      <p:sp>
        <p:nvSpPr>
          <p:cNvPr id="14" name="Rectangle 13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256840" y="1389604"/>
            <a:ext cx="2286961" cy="923330"/>
          </a:xfrm>
          <a:prstGeom prst="rect">
            <a:avLst/>
          </a:prstGeom>
          <a:blipFill rotWithShape="1">
            <a:blip r:embed="rId6"/>
            <a:stretch>
              <a:fillRect t="-3311"/>
            </a:stretch>
          </a:blipFill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>
                <a:noFill/>
                <a:ea typeface="MS PGothic" panose="020B0600070205080204" pitchFamily="34" charset="-128"/>
              </a:rPr>
              <a:t> </a:t>
            </a:r>
          </a:p>
        </p:txBody>
      </p:sp>
      <p:sp>
        <p:nvSpPr>
          <p:cNvPr id="15" name="Rectangle 14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196176" y="2810470"/>
            <a:ext cx="2271425" cy="923330"/>
          </a:xfrm>
          <a:prstGeom prst="rect">
            <a:avLst/>
          </a:prstGeom>
          <a:blipFill rotWithShape="1">
            <a:blip r:embed="rId7"/>
            <a:stretch>
              <a:fillRect t="-3289"/>
            </a:stretch>
          </a:blipFill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>
                <a:noFill/>
                <a:ea typeface="MS PGothic" panose="020B0600070205080204" pitchFamily="34" charset="-128"/>
              </a:rPr>
              <a:t> </a:t>
            </a:r>
          </a:p>
        </p:txBody>
      </p:sp>
      <p:grpSp>
        <p:nvGrpSpPr>
          <p:cNvPr id="16" name="Group 147"/>
          <p:cNvGrpSpPr>
            <a:grpSpLocks/>
          </p:cNvGrpSpPr>
          <p:nvPr/>
        </p:nvGrpSpPr>
        <p:grpSpPr bwMode="auto">
          <a:xfrm>
            <a:off x="6989764" y="1756243"/>
            <a:ext cx="1392237" cy="1139825"/>
            <a:chOff x="5181600" y="1219200"/>
            <a:chExt cx="1392480" cy="1140610"/>
          </a:xfrm>
        </p:grpSpPr>
        <p:sp>
          <p:nvSpPr>
            <p:cNvPr id="17" name="Oval 16"/>
            <p:cNvSpPr/>
            <p:nvPr/>
          </p:nvSpPr>
          <p:spPr>
            <a:xfrm>
              <a:off x="5699215" y="1457489"/>
              <a:ext cx="225464" cy="22558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dirty="0">
                <a:solidFill>
                  <a:srgbClr val="FFFFFF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5181600" y="1652885"/>
              <a:ext cx="225464" cy="225580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dirty="0">
                <a:solidFill>
                  <a:srgbClr val="FFFFFF"/>
                </a:solidFill>
              </a:endParaRPr>
            </a:p>
          </p:txBody>
        </p:sp>
        <p:cxnSp>
          <p:nvCxnSpPr>
            <p:cNvPr id="19" name="Straight Connector 18"/>
            <p:cNvCxnSpPr>
              <a:stCxn id="17" idx="4"/>
            </p:cNvCxnSpPr>
            <p:nvPr/>
          </p:nvCxnSpPr>
          <p:spPr>
            <a:xfrm flipH="1">
              <a:off x="5754787" y="1683069"/>
              <a:ext cx="57160" cy="465457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Straight Connector 19"/>
            <p:cNvCxnSpPr>
              <a:stCxn id="17" idx="7"/>
              <a:endCxn id="25" idx="1"/>
            </p:cNvCxnSpPr>
            <p:nvPr/>
          </p:nvCxnSpPr>
          <p:spPr>
            <a:xfrm flipV="1">
              <a:off x="5891336" y="1343110"/>
              <a:ext cx="466806" cy="147739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Straight Connector 20"/>
            <p:cNvCxnSpPr>
              <a:endCxn id="18" idx="5"/>
            </p:cNvCxnSpPr>
            <p:nvPr/>
          </p:nvCxnSpPr>
          <p:spPr>
            <a:xfrm flipH="1" flipV="1">
              <a:off x="5373721" y="1845106"/>
              <a:ext cx="301678" cy="335193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Straight Connector 21"/>
            <p:cNvCxnSpPr>
              <a:stCxn id="23" idx="1"/>
              <a:endCxn id="17" idx="5"/>
            </p:cNvCxnSpPr>
            <p:nvPr/>
          </p:nvCxnSpPr>
          <p:spPr>
            <a:xfrm flipH="1" flipV="1">
              <a:off x="5891336" y="1649708"/>
              <a:ext cx="317555" cy="417801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6208891" y="1969016"/>
              <a:ext cx="195297" cy="196986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>
                <a:solidFill>
                  <a:srgbClr val="FFFFFF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670635" y="2162824"/>
              <a:ext cx="196884" cy="196986"/>
            </a:xfrm>
            <a:prstGeom prst="rect">
              <a:avLst/>
            </a:prstGeom>
            <a:solidFill>
              <a:srgbClr val="FFFF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>
                <a:solidFill>
                  <a:srgbClr val="FFFFFF"/>
                </a:solidFill>
              </a:endParaRPr>
            </a:p>
          </p:txBody>
        </p:sp>
        <p:sp>
          <p:nvSpPr>
            <p:cNvPr id="25" name="Isosceles Triangle 24"/>
            <p:cNvSpPr/>
            <p:nvPr/>
          </p:nvSpPr>
          <p:spPr>
            <a:xfrm>
              <a:off x="6286693" y="1219200"/>
              <a:ext cx="287387" cy="247821"/>
            </a:xfrm>
            <a:prstGeom prst="triangl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>
                <a:solidFill>
                  <a:srgbClr val="FFFFFF"/>
                </a:solidFill>
              </a:endParaRPr>
            </a:p>
          </p:txBody>
        </p:sp>
      </p:grpSp>
      <p:grpSp>
        <p:nvGrpSpPr>
          <p:cNvPr id="26" name="Group 148"/>
          <p:cNvGrpSpPr>
            <a:grpSpLocks/>
          </p:cNvGrpSpPr>
          <p:nvPr/>
        </p:nvGrpSpPr>
        <p:grpSpPr bwMode="auto">
          <a:xfrm>
            <a:off x="8718551" y="2045167"/>
            <a:ext cx="1558925" cy="1371600"/>
            <a:chOff x="7126967" y="2286000"/>
            <a:chExt cx="1559833" cy="1371527"/>
          </a:xfrm>
        </p:grpSpPr>
        <p:sp>
          <p:nvSpPr>
            <p:cNvPr id="27" name="Oval 26"/>
            <p:cNvSpPr/>
            <p:nvPr/>
          </p:nvSpPr>
          <p:spPr>
            <a:xfrm>
              <a:off x="7173032" y="2305049"/>
              <a:ext cx="225556" cy="225413"/>
            </a:xfrm>
            <a:prstGeom prst="ellipse">
              <a:avLst/>
            </a:prstGeom>
            <a:solidFill>
              <a:srgbClr val="66FF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dirty="0">
                <a:solidFill>
                  <a:srgbClr val="FFFFFF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8461244" y="2914617"/>
              <a:ext cx="225556" cy="225413"/>
            </a:xfrm>
            <a:prstGeom prst="ellipse">
              <a:avLst/>
            </a:prstGeom>
            <a:solidFill>
              <a:srgbClr val="33CC3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dirty="0">
                <a:solidFill>
                  <a:srgbClr val="FFFFFF"/>
                </a:solidFill>
              </a:endParaRPr>
            </a:p>
          </p:txBody>
        </p:sp>
        <p:cxnSp>
          <p:nvCxnSpPr>
            <p:cNvPr id="29" name="Straight Connector 28"/>
            <p:cNvCxnSpPr>
              <a:stCxn id="27" idx="5"/>
            </p:cNvCxnSpPr>
            <p:nvPr/>
          </p:nvCxnSpPr>
          <p:spPr>
            <a:xfrm>
              <a:off x="7365231" y="2497126"/>
              <a:ext cx="381222" cy="393679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7341405" y="3049546"/>
              <a:ext cx="405048" cy="150805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7905295" y="2532049"/>
              <a:ext cx="336746" cy="358756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Straight Connector 31"/>
            <p:cNvCxnSpPr>
              <a:endCxn id="28" idx="2"/>
            </p:cNvCxnSpPr>
            <p:nvPr/>
          </p:nvCxnSpPr>
          <p:spPr>
            <a:xfrm>
              <a:off x="7938652" y="2970176"/>
              <a:ext cx="522591" cy="57147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Straight Connector 32"/>
            <p:cNvCxnSpPr>
              <a:stCxn id="37" idx="5"/>
              <a:endCxn id="28" idx="3"/>
            </p:cNvCxnSpPr>
            <p:nvPr/>
          </p:nvCxnSpPr>
          <p:spPr>
            <a:xfrm flipV="1">
              <a:off x="8121321" y="3106693"/>
              <a:ext cx="373280" cy="427015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7743276" y="2882868"/>
              <a:ext cx="195377" cy="195252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>
                <a:solidFill>
                  <a:srgbClr val="FFFFFF"/>
                </a:solidFill>
              </a:endParaRPr>
            </a:p>
          </p:txBody>
        </p:sp>
        <p:sp>
          <p:nvSpPr>
            <p:cNvPr id="35" name="Isosceles Triangle 34"/>
            <p:cNvSpPr/>
            <p:nvPr/>
          </p:nvSpPr>
          <p:spPr>
            <a:xfrm>
              <a:off x="7126967" y="3047959"/>
              <a:ext cx="287505" cy="247637"/>
            </a:xfrm>
            <a:prstGeom prst="triangle">
              <a:avLst/>
            </a:prstGeom>
            <a:solidFill>
              <a:srgbClr val="66FF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>
                <a:solidFill>
                  <a:srgbClr val="FFFFFF"/>
                </a:solidFill>
              </a:endParaRPr>
            </a:p>
          </p:txBody>
        </p:sp>
        <p:sp>
          <p:nvSpPr>
            <p:cNvPr id="36" name="Isosceles Triangle 35"/>
            <p:cNvSpPr/>
            <p:nvPr/>
          </p:nvSpPr>
          <p:spPr>
            <a:xfrm>
              <a:off x="8118144" y="2286000"/>
              <a:ext cx="287505" cy="247637"/>
            </a:xfrm>
            <a:prstGeom prst="triangle">
              <a:avLst/>
            </a:prstGeom>
            <a:solidFill>
              <a:srgbClr val="66FF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>
                <a:solidFill>
                  <a:srgbClr val="FFFFFF"/>
                </a:solidFill>
              </a:endParaRPr>
            </a:p>
          </p:txBody>
        </p:sp>
        <p:sp>
          <p:nvSpPr>
            <p:cNvPr id="37" name="Isosceles Triangle 36"/>
            <p:cNvSpPr/>
            <p:nvPr/>
          </p:nvSpPr>
          <p:spPr>
            <a:xfrm>
              <a:off x="7906884" y="3409890"/>
              <a:ext cx="287504" cy="247637"/>
            </a:xfrm>
            <a:prstGeom prst="triangle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>
                <a:solidFill>
                  <a:srgbClr val="FFFFFF"/>
                </a:solidFill>
              </a:endParaRPr>
            </a:p>
          </p:txBody>
        </p:sp>
      </p:grpSp>
      <p:sp>
        <p:nvSpPr>
          <p:cNvPr id="38" name="Notched Right Arrow 37"/>
          <p:cNvSpPr>
            <a:spLocks noChangeArrowheads="1"/>
          </p:cNvSpPr>
          <p:nvPr/>
        </p:nvSpPr>
        <p:spPr bwMode="auto">
          <a:xfrm>
            <a:off x="5410200" y="2449980"/>
            <a:ext cx="609600" cy="320675"/>
          </a:xfrm>
          <a:prstGeom prst="notchedRightArrow">
            <a:avLst>
              <a:gd name="adj1" fmla="val 50000"/>
              <a:gd name="adj2" fmla="val 49998"/>
            </a:avLst>
          </a:prstGeom>
          <a:gradFill rotWithShape="1">
            <a:gsLst>
              <a:gs pos="0">
                <a:srgbClr val="FFE5E5"/>
              </a:gs>
              <a:gs pos="64999">
                <a:srgbClr val="FFBEBD"/>
              </a:gs>
              <a:gs pos="100000">
                <a:srgbClr val="FFA2A1"/>
              </a:gs>
            </a:gsLst>
            <a:lin ang="5400000" scaled="1"/>
          </a:gradFill>
          <a:ln w="9525">
            <a:solidFill>
              <a:srgbClr val="BE4B48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800" dirty="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grpSp>
        <p:nvGrpSpPr>
          <p:cNvPr id="39" name="Group 25"/>
          <p:cNvGrpSpPr>
            <a:grpSpLocks/>
          </p:cNvGrpSpPr>
          <p:nvPr/>
        </p:nvGrpSpPr>
        <p:grpSpPr bwMode="auto">
          <a:xfrm>
            <a:off x="1981200" y="1559393"/>
            <a:ext cx="3276600" cy="2497137"/>
            <a:chOff x="345167" y="1600200"/>
            <a:chExt cx="3388633" cy="2686066"/>
          </a:xfrm>
        </p:grpSpPr>
        <p:grpSp>
          <p:nvGrpSpPr>
            <p:cNvPr id="40" name="Group 116"/>
            <p:cNvGrpSpPr>
              <a:grpSpLocks/>
            </p:cNvGrpSpPr>
            <p:nvPr/>
          </p:nvGrpSpPr>
          <p:grpSpPr bwMode="auto">
            <a:xfrm>
              <a:off x="345167" y="1600200"/>
              <a:ext cx="3388633" cy="2686066"/>
              <a:chOff x="228600" y="1276334"/>
              <a:chExt cx="3388633" cy="2686066"/>
            </a:xfrm>
          </p:grpSpPr>
          <p:grpSp>
            <p:nvGrpSpPr>
              <p:cNvPr id="43" name="Group 14"/>
              <p:cNvGrpSpPr>
                <a:grpSpLocks/>
              </p:cNvGrpSpPr>
              <p:nvPr/>
            </p:nvGrpSpPr>
            <p:grpSpPr bwMode="auto">
              <a:xfrm>
                <a:off x="228600" y="1295400"/>
                <a:ext cx="3388633" cy="2667000"/>
                <a:chOff x="4831080" y="2074190"/>
                <a:chExt cx="4489193" cy="3533187"/>
              </a:xfrm>
            </p:grpSpPr>
            <p:sp>
              <p:nvSpPr>
                <p:cNvPr id="54" name="Oval 53"/>
                <p:cNvSpPr/>
                <p:nvPr/>
              </p:nvSpPr>
              <p:spPr>
                <a:xfrm>
                  <a:off x="5516205" y="2652939"/>
                  <a:ext cx="297974" cy="298611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800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5" name="Oval 54"/>
                <p:cNvSpPr/>
                <p:nvPr/>
              </p:nvSpPr>
              <p:spPr>
                <a:xfrm>
                  <a:off x="7314926" y="2073815"/>
                  <a:ext cx="297975" cy="29861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800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6" name="Oval 55"/>
                <p:cNvSpPr/>
                <p:nvPr/>
              </p:nvSpPr>
              <p:spPr>
                <a:xfrm>
                  <a:off x="4831080" y="2913093"/>
                  <a:ext cx="297975" cy="296348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800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7" name="Oval 56"/>
                <p:cNvSpPr/>
                <p:nvPr/>
              </p:nvSpPr>
              <p:spPr>
                <a:xfrm>
                  <a:off x="7314926" y="4161830"/>
                  <a:ext cx="297975" cy="29861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800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8" name="Oval 57"/>
                <p:cNvSpPr/>
                <p:nvPr/>
              </p:nvSpPr>
              <p:spPr>
                <a:xfrm>
                  <a:off x="6547153" y="5308766"/>
                  <a:ext cx="297974" cy="29861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800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9" name="Oval 58"/>
                <p:cNvSpPr/>
                <p:nvPr/>
              </p:nvSpPr>
              <p:spPr>
                <a:xfrm>
                  <a:off x="9022299" y="2881423"/>
                  <a:ext cx="297974" cy="29861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800" dirty="0">
                    <a:solidFill>
                      <a:srgbClr val="FFFFFF"/>
                    </a:solidFill>
                  </a:endParaRPr>
                </a:p>
              </p:txBody>
            </p:sp>
            <p:cxnSp>
              <p:nvCxnSpPr>
                <p:cNvPr id="60" name="Straight Connector 59"/>
                <p:cNvCxnSpPr>
                  <a:stCxn id="54" idx="4"/>
                </p:cNvCxnSpPr>
                <p:nvPr/>
              </p:nvCxnSpPr>
              <p:spPr>
                <a:xfrm flipH="1">
                  <a:off x="5590155" y="2951550"/>
                  <a:ext cx="76124" cy="615319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61" name="Straight Connector 60"/>
                <p:cNvCxnSpPr>
                  <a:stCxn id="54" idx="7"/>
                  <a:endCxn id="47" idx="1"/>
                </p:cNvCxnSpPr>
                <p:nvPr/>
              </p:nvCxnSpPr>
              <p:spPr>
                <a:xfrm flipV="1">
                  <a:off x="5770679" y="2501372"/>
                  <a:ext cx="619875" cy="194549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62" name="Straight Connector 61"/>
                <p:cNvCxnSpPr>
                  <a:endCxn id="56" idx="5"/>
                </p:cNvCxnSpPr>
                <p:nvPr/>
              </p:nvCxnSpPr>
              <p:spPr>
                <a:xfrm flipH="1" flipV="1">
                  <a:off x="5085555" y="3166460"/>
                  <a:ext cx="398024" cy="445653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63" name="Straight Connector 62"/>
                <p:cNvCxnSpPr>
                  <a:stCxn id="44" idx="1"/>
                  <a:endCxn id="54" idx="5"/>
                </p:cNvCxnSpPr>
                <p:nvPr/>
              </p:nvCxnSpPr>
              <p:spPr>
                <a:xfrm flipH="1" flipV="1">
                  <a:off x="5770679" y="2908569"/>
                  <a:ext cx="419775" cy="551978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64" name="Straight Connector 63"/>
                <p:cNvCxnSpPr>
                  <a:stCxn id="55" idx="3"/>
                </p:cNvCxnSpPr>
                <p:nvPr/>
              </p:nvCxnSpPr>
              <p:spPr>
                <a:xfrm flipH="1">
                  <a:off x="6471027" y="2329445"/>
                  <a:ext cx="887399" cy="1113004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65" name="Straight Connector 64"/>
                <p:cNvCxnSpPr>
                  <a:stCxn id="41" idx="0"/>
                  <a:endCxn id="44" idx="2"/>
                </p:cNvCxnSpPr>
                <p:nvPr/>
              </p:nvCxnSpPr>
              <p:spPr>
                <a:xfrm flipH="1" flipV="1">
                  <a:off x="6320953" y="3591754"/>
                  <a:ext cx="321899" cy="380050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66" name="Straight Connector 65"/>
                <p:cNvCxnSpPr>
                  <a:stCxn id="57" idx="7"/>
                  <a:endCxn id="50" idx="2"/>
                </p:cNvCxnSpPr>
                <p:nvPr/>
              </p:nvCxnSpPr>
              <p:spPr>
                <a:xfrm flipV="1">
                  <a:off x="7569401" y="3865480"/>
                  <a:ext cx="717749" cy="339331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67" name="Straight Connector 66"/>
                <p:cNvCxnSpPr>
                  <a:stCxn id="51" idx="1"/>
                  <a:endCxn id="53" idx="3"/>
                </p:cNvCxnSpPr>
                <p:nvPr/>
              </p:nvCxnSpPr>
              <p:spPr>
                <a:xfrm flipH="1">
                  <a:off x="5609729" y="4736429"/>
                  <a:ext cx="878699" cy="352904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68" name="Straight Connector 67"/>
                <p:cNvCxnSpPr>
                  <a:stCxn id="58" idx="0"/>
                  <a:endCxn id="51" idx="3"/>
                </p:cNvCxnSpPr>
                <p:nvPr/>
              </p:nvCxnSpPr>
              <p:spPr>
                <a:xfrm flipH="1" flipV="1">
                  <a:off x="6584127" y="4901570"/>
                  <a:ext cx="113100" cy="407197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69" name="Straight Connector 68"/>
                <p:cNvCxnSpPr>
                  <a:endCxn id="51" idx="5"/>
                </p:cNvCxnSpPr>
                <p:nvPr/>
              </p:nvCxnSpPr>
              <p:spPr>
                <a:xfrm flipH="1" flipV="1">
                  <a:off x="6677653" y="4736429"/>
                  <a:ext cx="985273" cy="303135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0" name="Straight Connector 69"/>
                <p:cNvCxnSpPr>
                  <a:endCxn id="57" idx="4"/>
                </p:cNvCxnSpPr>
                <p:nvPr/>
              </p:nvCxnSpPr>
              <p:spPr>
                <a:xfrm flipH="1" flipV="1">
                  <a:off x="7465002" y="4460441"/>
                  <a:ext cx="197924" cy="579124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1" name="Straight Connector 70"/>
                <p:cNvCxnSpPr>
                  <a:stCxn id="48" idx="0"/>
                  <a:endCxn id="55" idx="4"/>
                </p:cNvCxnSpPr>
                <p:nvPr/>
              </p:nvCxnSpPr>
              <p:spPr>
                <a:xfrm flipV="1">
                  <a:off x="7443252" y="2372426"/>
                  <a:ext cx="21750" cy="685448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2" name="Straight Connector 71"/>
                <p:cNvCxnSpPr>
                  <a:stCxn id="55" idx="5"/>
                </p:cNvCxnSpPr>
                <p:nvPr/>
              </p:nvCxnSpPr>
              <p:spPr>
                <a:xfrm>
                  <a:off x="7569401" y="2329445"/>
                  <a:ext cx="506774" cy="520307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3" name="Straight Connector 72"/>
                <p:cNvCxnSpPr/>
                <p:nvPr/>
              </p:nvCxnSpPr>
              <p:spPr>
                <a:xfrm flipV="1">
                  <a:off x="7536776" y="3060136"/>
                  <a:ext cx="539399" cy="199074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4" name="Straight Connector 73"/>
                <p:cNvCxnSpPr/>
                <p:nvPr/>
              </p:nvCxnSpPr>
              <p:spPr>
                <a:xfrm flipV="1">
                  <a:off x="8284975" y="2374689"/>
                  <a:ext cx="445875" cy="475063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5" name="Straight Connector 74"/>
                <p:cNvCxnSpPr>
                  <a:endCxn id="59" idx="2"/>
                </p:cNvCxnSpPr>
                <p:nvPr/>
              </p:nvCxnSpPr>
              <p:spPr>
                <a:xfrm>
                  <a:off x="8330650" y="2953813"/>
                  <a:ext cx="691649" cy="76915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6" name="Straight Connector 75"/>
                <p:cNvCxnSpPr>
                  <a:stCxn id="50" idx="5"/>
                  <a:endCxn id="59" idx="3"/>
                </p:cNvCxnSpPr>
                <p:nvPr/>
              </p:nvCxnSpPr>
              <p:spPr>
                <a:xfrm flipV="1">
                  <a:off x="8572074" y="3137051"/>
                  <a:ext cx="493725" cy="565551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44" name="Rectangle 43"/>
              <p:cNvSpPr/>
              <p:nvPr/>
            </p:nvSpPr>
            <p:spPr>
              <a:xfrm>
                <a:off x="1254713" y="2244547"/>
                <a:ext cx="197014" cy="1963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717850" y="2439214"/>
                <a:ext cx="197014" cy="1963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2673210" y="1872288"/>
                <a:ext cx="197014" cy="196375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>
                  <a:solidFill>
                    <a:srgbClr val="FFFFFF"/>
                  </a:solidFill>
                </a:endParaRPr>
              </a:p>
            </p:txBody>
          </p:sp>
          <p:sp>
            <p:nvSpPr>
              <p:cNvPr id="47" name="Isosceles Triangle 46"/>
              <p:cNvSpPr/>
              <p:nvPr/>
            </p:nvSpPr>
            <p:spPr>
              <a:xfrm>
                <a:off x="1333518" y="1494908"/>
                <a:ext cx="287311" cy="247603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" name="Isosceles Triangle 47"/>
              <p:cNvSpPr/>
              <p:nvPr/>
            </p:nvSpPr>
            <p:spPr>
              <a:xfrm>
                <a:off x="2057542" y="2037927"/>
                <a:ext cx="287312" cy="247603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Isosceles Triangle 48"/>
              <p:cNvSpPr/>
              <p:nvPr/>
            </p:nvSpPr>
            <p:spPr>
              <a:xfrm>
                <a:off x="3047536" y="1276334"/>
                <a:ext cx="287311" cy="247603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>
                  <a:solidFill>
                    <a:srgbClr val="FFFFFF"/>
                  </a:solidFill>
                </a:endParaRPr>
              </a:p>
            </p:txBody>
          </p:sp>
          <p:sp>
            <p:nvSpPr>
              <p:cNvPr id="50" name="Isosceles Triangle 49"/>
              <p:cNvSpPr/>
              <p:nvPr/>
            </p:nvSpPr>
            <p:spPr>
              <a:xfrm>
                <a:off x="2837388" y="2399940"/>
                <a:ext cx="287311" cy="247603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>
                  <a:solidFill>
                    <a:srgbClr val="FFFFFF"/>
                  </a:solidFill>
                </a:endParaRPr>
              </a:p>
            </p:txBody>
          </p:sp>
          <p:sp>
            <p:nvSpPr>
              <p:cNvPr id="51" name="Isosceles Triangle 50"/>
              <p:cNvSpPr/>
              <p:nvPr/>
            </p:nvSpPr>
            <p:spPr>
              <a:xfrm>
                <a:off x="1407398" y="3182024"/>
                <a:ext cx="287312" cy="247603"/>
              </a:xfrm>
              <a:prstGeom prst="triangl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2290675" y="3533791"/>
                <a:ext cx="195372" cy="19637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>
                  <a:solidFill>
                    <a:srgbClr val="FFFFFF"/>
                  </a:solidFill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619344" y="3472317"/>
                <a:ext cx="197014" cy="19637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41" name="Oval 40"/>
            <p:cNvSpPr/>
            <p:nvPr/>
          </p:nvSpPr>
          <p:spPr>
            <a:xfrm>
              <a:off x="1599487" y="3051666"/>
              <a:ext cx="226566" cy="22540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dirty="0">
                <a:solidFill>
                  <a:srgbClr val="FFFFFF"/>
                </a:solidFill>
              </a:endParaRPr>
            </a:p>
          </p:txBody>
        </p:sp>
        <p:cxnSp>
          <p:nvCxnSpPr>
            <p:cNvPr id="42" name="Straight Connector 41"/>
            <p:cNvCxnSpPr>
              <a:stCxn id="51" idx="0"/>
              <a:endCxn id="41" idx="4"/>
            </p:cNvCxnSpPr>
            <p:nvPr/>
          </p:nvCxnSpPr>
          <p:spPr>
            <a:xfrm flipV="1">
              <a:off x="1668441" y="3277071"/>
              <a:ext cx="44329" cy="228819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7" name="Group 206"/>
          <p:cNvGrpSpPr>
            <a:grpSpLocks/>
          </p:cNvGrpSpPr>
          <p:nvPr/>
        </p:nvGrpSpPr>
        <p:grpSpPr bwMode="auto">
          <a:xfrm>
            <a:off x="6465888" y="3037355"/>
            <a:ext cx="1866900" cy="1235075"/>
            <a:chOff x="736319" y="3051512"/>
            <a:chExt cx="1866850" cy="1234755"/>
          </a:xfrm>
        </p:grpSpPr>
        <p:grpSp>
          <p:nvGrpSpPr>
            <p:cNvPr id="78" name="Group 207"/>
            <p:cNvGrpSpPr>
              <a:grpSpLocks/>
            </p:cNvGrpSpPr>
            <p:nvPr/>
          </p:nvGrpSpPr>
          <p:grpSpPr bwMode="auto">
            <a:xfrm>
              <a:off x="736319" y="3195288"/>
              <a:ext cx="1866850" cy="1090979"/>
              <a:chOff x="619752" y="2871422"/>
              <a:chExt cx="1866850" cy="1090979"/>
            </a:xfrm>
          </p:grpSpPr>
          <p:grpSp>
            <p:nvGrpSpPr>
              <p:cNvPr id="81" name="Group 210"/>
              <p:cNvGrpSpPr>
                <a:grpSpLocks/>
              </p:cNvGrpSpPr>
              <p:nvPr/>
            </p:nvGrpSpPr>
            <p:grpSpPr bwMode="auto">
              <a:xfrm>
                <a:off x="816181" y="2871422"/>
                <a:ext cx="1550575" cy="1090979"/>
                <a:chOff x="5609499" y="4162070"/>
                <a:chExt cx="2054172" cy="1445307"/>
              </a:xfrm>
            </p:grpSpPr>
            <p:sp>
              <p:nvSpPr>
                <p:cNvPr id="85" name="Oval 84"/>
                <p:cNvSpPr/>
                <p:nvPr/>
              </p:nvSpPr>
              <p:spPr>
                <a:xfrm>
                  <a:off x="7315609" y="4162931"/>
                  <a:ext cx="298631" cy="298561"/>
                </a:xfrm>
                <a:prstGeom prst="ellipse">
                  <a:avLst/>
                </a:prstGeom>
                <a:solidFill>
                  <a:srgbClr val="66FF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800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6" name="Oval 85"/>
                <p:cNvSpPr/>
                <p:nvPr/>
              </p:nvSpPr>
              <p:spPr>
                <a:xfrm>
                  <a:off x="6548003" y="5308816"/>
                  <a:ext cx="298631" cy="298561"/>
                </a:xfrm>
                <a:prstGeom prst="ellipse">
                  <a:avLst/>
                </a:prstGeom>
                <a:solidFill>
                  <a:srgbClr val="0099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800" dirty="0">
                    <a:solidFill>
                      <a:srgbClr val="FFFFFF"/>
                    </a:solidFill>
                  </a:endParaRPr>
                </a:p>
              </p:txBody>
            </p:sp>
            <p:cxnSp>
              <p:nvCxnSpPr>
                <p:cNvPr id="87" name="Straight Connector 86"/>
                <p:cNvCxnSpPr>
                  <a:stCxn id="82" idx="1"/>
                  <a:endCxn id="84" idx="3"/>
                </p:cNvCxnSpPr>
                <p:nvPr/>
              </p:nvCxnSpPr>
              <p:spPr>
                <a:xfrm flipH="1">
                  <a:off x="5610050" y="4736924"/>
                  <a:ext cx="879068" cy="351125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8" name="Straight Connector 87"/>
                <p:cNvCxnSpPr>
                  <a:stCxn id="86" idx="0"/>
                  <a:endCxn id="82" idx="3"/>
                </p:cNvCxnSpPr>
                <p:nvPr/>
              </p:nvCxnSpPr>
              <p:spPr>
                <a:xfrm flipH="1" flipV="1">
                  <a:off x="6583754" y="4900923"/>
                  <a:ext cx="113564" cy="407893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9" name="Straight Connector 88"/>
                <p:cNvCxnSpPr>
                  <a:endCxn id="82" idx="5"/>
                </p:cNvCxnSpPr>
                <p:nvPr/>
              </p:nvCxnSpPr>
              <p:spPr>
                <a:xfrm flipH="1" flipV="1">
                  <a:off x="6678391" y="4736924"/>
                  <a:ext cx="986322" cy="302766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0" name="Straight Connector 89"/>
                <p:cNvCxnSpPr>
                  <a:endCxn id="85" idx="4"/>
                </p:cNvCxnSpPr>
                <p:nvPr/>
              </p:nvCxnSpPr>
              <p:spPr>
                <a:xfrm flipH="1" flipV="1">
                  <a:off x="7464925" y="4461492"/>
                  <a:ext cx="199787" cy="578199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82" name="Isosceles Triangle 81"/>
              <p:cNvSpPr/>
              <p:nvPr/>
            </p:nvSpPr>
            <p:spPr>
              <a:xfrm>
                <a:off x="1407131" y="3181554"/>
                <a:ext cx="287329" cy="247586"/>
              </a:xfrm>
              <a:prstGeom prst="triangle">
                <a:avLst/>
              </a:prstGeom>
              <a:solidFill>
                <a:srgbClr val="0000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>
                  <a:solidFill>
                    <a:srgbClr val="FFFFFF"/>
                  </a:solidFill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289757" y="3533887"/>
                <a:ext cx="196845" cy="195212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>
                  <a:solidFill>
                    <a:srgbClr val="FFFFFF"/>
                  </a:solidFill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619752" y="3471991"/>
                <a:ext cx="196845" cy="196799"/>
              </a:xfrm>
              <a:prstGeom prst="rect">
                <a:avLst/>
              </a:prstGeom>
              <a:solidFill>
                <a:srgbClr val="0099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79" name="Oval 78"/>
            <p:cNvSpPr/>
            <p:nvPr/>
          </p:nvSpPr>
          <p:spPr>
            <a:xfrm>
              <a:off x="1599896" y="3051512"/>
              <a:ext cx="225419" cy="225367"/>
            </a:xfrm>
            <a:prstGeom prst="ellipse">
              <a:avLst/>
            </a:prstGeom>
            <a:solidFill>
              <a:srgbClr val="00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dirty="0">
                <a:solidFill>
                  <a:srgbClr val="FFFFFF"/>
                </a:solidFill>
              </a:endParaRPr>
            </a:p>
          </p:txBody>
        </p:sp>
        <p:cxnSp>
          <p:nvCxnSpPr>
            <p:cNvPr id="80" name="Straight Connector 79"/>
            <p:cNvCxnSpPr>
              <a:stCxn id="82" idx="0"/>
              <a:endCxn id="79" idx="4"/>
            </p:cNvCxnSpPr>
            <p:nvPr/>
          </p:nvCxnSpPr>
          <p:spPr>
            <a:xfrm flipV="1">
              <a:off x="1668156" y="3276879"/>
              <a:ext cx="44449" cy="228541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1" name="Bevel 90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550488" y="4693549"/>
            <a:ext cx="1649913" cy="817149"/>
          </a:xfrm>
          <a:prstGeom prst="bevel">
            <a:avLst>
              <a:gd name="adj" fmla="val 9394"/>
            </a:avLst>
          </a:prstGeom>
          <a:blipFill rotWithShape="1">
            <a:blip r:embed="rId8"/>
            <a:stretch>
              <a:fillRect/>
            </a:stretch>
          </a:blipFill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>
                <a:noFill/>
                <a:ea typeface="MS PGothic" panose="020B0600070205080204" pitchFamily="34" charset="-128"/>
              </a:rPr>
              <a:t> </a:t>
            </a:r>
          </a:p>
        </p:txBody>
      </p:sp>
      <p:sp>
        <p:nvSpPr>
          <p:cNvPr id="92" name="Bevel 91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505201" y="4801081"/>
            <a:ext cx="1821683" cy="618125"/>
          </a:xfrm>
          <a:prstGeom prst="bevel">
            <a:avLst>
              <a:gd name="adj" fmla="val 9394"/>
            </a:avLst>
          </a:prstGeom>
          <a:blipFill rotWithShape="1">
            <a:blip r:embed="rId9"/>
            <a:stretch>
              <a:fillRect/>
            </a:stretch>
          </a:blipFill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>
                <a:noFill/>
                <a:ea typeface="MS PGothic" panose="020B0600070205080204" pitchFamily="34" charset="-128"/>
              </a:rPr>
              <a:t> </a:t>
            </a:r>
          </a:p>
        </p:txBody>
      </p:sp>
      <p:sp>
        <p:nvSpPr>
          <p:cNvPr id="93" name="Bevel 92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667376" y="4647686"/>
            <a:ext cx="2743201" cy="1085895"/>
          </a:xfrm>
          <a:prstGeom prst="bevel">
            <a:avLst>
              <a:gd name="adj" fmla="val 9079"/>
            </a:avLst>
          </a:prstGeom>
          <a:blipFill rotWithShape="1">
            <a:blip r:embed="rId10"/>
            <a:stretch>
              <a:fillRect/>
            </a:stretch>
          </a:blipFill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>
                <a:noFill/>
                <a:ea typeface="MS PGothic" panose="020B0600070205080204" pitchFamily="34" charset="-128"/>
              </a:rPr>
              <a:t> </a:t>
            </a:r>
          </a:p>
        </p:txBody>
      </p:sp>
      <p:sp>
        <p:nvSpPr>
          <p:cNvPr id="94" name="Notched Right Arrow 93"/>
          <p:cNvSpPr>
            <a:spLocks noChangeArrowheads="1"/>
          </p:cNvSpPr>
          <p:nvPr/>
        </p:nvSpPr>
        <p:spPr bwMode="auto">
          <a:xfrm>
            <a:off x="3244850" y="5107454"/>
            <a:ext cx="260350" cy="192088"/>
          </a:xfrm>
          <a:prstGeom prst="notchedRightArrow">
            <a:avLst>
              <a:gd name="adj1" fmla="val 50000"/>
              <a:gd name="adj2" fmla="val 49998"/>
            </a:avLst>
          </a:prstGeom>
          <a:gradFill rotWithShape="1">
            <a:gsLst>
              <a:gs pos="0">
                <a:srgbClr val="FFE5E5"/>
              </a:gs>
              <a:gs pos="64999">
                <a:srgbClr val="FFBEBD"/>
              </a:gs>
              <a:gs pos="100000">
                <a:srgbClr val="FFA2A1"/>
              </a:gs>
            </a:gsLst>
            <a:lin ang="5400000" scaled="1"/>
          </a:gradFill>
          <a:ln w="9525">
            <a:solidFill>
              <a:srgbClr val="BE4B48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800" dirty="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sp>
        <p:nvSpPr>
          <p:cNvPr id="95" name="Bevel 94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709465" y="5900729"/>
            <a:ext cx="2909435" cy="620235"/>
          </a:xfrm>
          <a:prstGeom prst="bevel">
            <a:avLst>
              <a:gd name="adj" fmla="val 7778"/>
            </a:avLst>
          </a:prstGeom>
          <a:blipFill rotWithShape="1">
            <a:blip r:embed="rId11"/>
            <a:stretch>
              <a:fillRect/>
            </a:stretch>
          </a:blipFill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>
                <a:noFill/>
                <a:ea typeface="MS PGothic" panose="020B0600070205080204" pitchFamily="34" charset="-128"/>
              </a:rPr>
              <a:t> </a:t>
            </a:r>
          </a:p>
        </p:txBody>
      </p:sp>
      <p:sp>
        <p:nvSpPr>
          <p:cNvPr id="96" name="Bevel 95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715000" y="5943600"/>
            <a:ext cx="3174308" cy="478758"/>
          </a:xfrm>
          <a:prstGeom prst="bevel">
            <a:avLst/>
          </a:prstGeom>
          <a:blipFill rotWithShape="1">
            <a:blip r:embed="rId12"/>
            <a:stretch>
              <a:fillRect/>
            </a:stretch>
          </a:blipFill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>
                <a:noFill/>
                <a:ea typeface="MS PGothic" panose="020B0600070205080204" pitchFamily="34" charset="-128"/>
              </a:rPr>
              <a:t> </a:t>
            </a:r>
          </a:p>
        </p:txBody>
      </p:sp>
      <p:sp>
        <p:nvSpPr>
          <p:cNvPr id="97" name="Curved Left Arrow 96"/>
          <p:cNvSpPr>
            <a:spLocks noChangeArrowheads="1"/>
          </p:cNvSpPr>
          <p:nvPr/>
        </p:nvSpPr>
        <p:spPr bwMode="auto">
          <a:xfrm rot="5400000" flipH="1">
            <a:off x="6705601" y="3873967"/>
            <a:ext cx="403225" cy="1238250"/>
          </a:xfrm>
          <a:prstGeom prst="curvedLeftArrow">
            <a:avLst>
              <a:gd name="adj1" fmla="val 25008"/>
              <a:gd name="adj2" fmla="val 50001"/>
              <a:gd name="adj3" fmla="val 25000"/>
            </a:avLst>
          </a:prstGeom>
          <a:gradFill rotWithShape="1">
            <a:gsLst>
              <a:gs pos="0">
                <a:srgbClr val="FFE5E5"/>
              </a:gs>
              <a:gs pos="64999">
                <a:srgbClr val="FFBEBD"/>
              </a:gs>
              <a:gs pos="100000">
                <a:srgbClr val="FFA2A1"/>
              </a:gs>
            </a:gsLst>
            <a:lin ang="5400000" scaled="1"/>
          </a:gradFill>
          <a:ln w="9525">
            <a:solidFill>
              <a:srgbClr val="BE4B48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sp>
        <p:nvSpPr>
          <p:cNvPr id="98" name="TextBox 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6387208" y="4315909"/>
            <a:ext cx="1187579" cy="338554"/>
          </a:xfrm>
          <a:prstGeom prst="rect">
            <a:avLst/>
          </a:prstGeom>
          <a:blipFill rotWithShape="1">
            <a:blip r:embed="rId13"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>
                <a:noFill/>
                <a:ea typeface="MS PGothic" panose="020B0600070205080204" pitchFamily="34" charset="-128"/>
              </a:rPr>
              <a:t> </a:t>
            </a:r>
          </a:p>
        </p:txBody>
      </p:sp>
      <p:sp>
        <p:nvSpPr>
          <p:cNvPr id="99" name="TextBox 3"/>
          <p:cNvSpPr txBox="1">
            <a:spLocks noChangeArrowheads="1"/>
          </p:cNvSpPr>
          <p:nvPr/>
        </p:nvSpPr>
        <p:spPr bwMode="auto">
          <a:xfrm rot="-684373">
            <a:off x="4441825" y="5542429"/>
            <a:ext cx="11874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</a:t>
            </a:r>
          </a:p>
        </p:txBody>
      </p:sp>
      <p:sp>
        <p:nvSpPr>
          <p:cNvPr id="100" name="Notched Right Arrow 99"/>
          <p:cNvSpPr>
            <a:spLocks noChangeArrowheads="1"/>
          </p:cNvSpPr>
          <p:nvPr/>
        </p:nvSpPr>
        <p:spPr bwMode="auto">
          <a:xfrm rot="10038914">
            <a:off x="4710113" y="5788493"/>
            <a:ext cx="755650" cy="204787"/>
          </a:xfrm>
          <a:prstGeom prst="notchedRightArrow">
            <a:avLst>
              <a:gd name="adj1" fmla="val 50000"/>
              <a:gd name="adj2" fmla="val 50002"/>
            </a:avLst>
          </a:prstGeom>
          <a:gradFill rotWithShape="1">
            <a:gsLst>
              <a:gs pos="0">
                <a:srgbClr val="FFE5E5"/>
              </a:gs>
              <a:gs pos="64999">
                <a:srgbClr val="FFBEBD"/>
              </a:gs>
              <a:gs pos="100000">
                <a:srgbClr val="FFA2A1"/>
              </a:gs>
            </a:gsLst>
            <a:lin ang="5400000" scaled="1"/>
          </a:gradFill>
          <a:ln w="9525">
            <a:solidFill>
              <a:srgbClr val="BE4B48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800" dirty="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sp>
        <p:nvSpPr>
          <p:cNvPr id="101" name="Notched Right Arrow 100"/>
          <p:cNvSpPr>
            <a:spLocks noChangeArrowheads="1"/>
          </p:cNvSpPr>
          <p:nvPr/>
        </p:nvSpPr>
        <p:spPr bwMode="auto">
          <a:xfrm>
            <a:off x="5378450" y="5115393"/>
            <a:ext cx="260350" cy="193675"/>
          </a:xfrm>
          <a:prstGeom prst="notchedRightArrow">
            <a:avLst>
              <a:gd name="adj1" fmla="val 50000"/>
              <a:gd name="adj2" fmla="val 49999"/>
            </a:avLst>
          </a:prstGeom>
          <a:gradFill rotWithShape="1">
            <a:gsLst>
              <a:gs pos="0">
                <a:srgbClr val="FFE5E5"/>
              </a:gs>
              <a:gs pos="64999">
                <a:srgbClr val="FFBEBD"/>
              </a:gs>
              <a:gs pos="100000">
                <a:srgbClr val="FFA2A1"/>
              </a:gs>
            </a:gsLst>
            <a:lin ang="5400000" scaled="1"/>
          </a:gradFill>
          <a:ln w="9525">
            <a:solidFill>
              <a:srgbClr val="BE4B48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800" dirty="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sp>
        <p:nvSpPr>
          <p:cNvPr id="102" name="Notched Right Arrow 101"/>
          <p:cNvSpPr>
            <a:spLocks noChangeArrowheads="1"/>
          </p:cNvSpPr>
          <p:nvPr/>
        </p:nvSpPr>
        <p:spPr bwMode="auto">
          <a:xfrm>
            <a:off x="5029201" y="6202829"/>
            <a:ext cx="493713" cy="192088"/>
          </a:xfrm>
          <a:prstGeom prst="notchedRightArrow">
            <a:avLst>
              <a:gd name="adj1" fmla="val 50000"/>
              <a:gd name="adj2" fmla="val 50001"/>
            </a:avLst>
          </a:prstGeom>
          <a:gradFill rotWithShape="1">
            <a:gsLst>
              <a:gs pos="0">
                <a:srgbClr val="FFE5E5"/>
              </a:gs>
              <a:gs pos="64999">
                <a:srgbClr val="FFBEBD"/>
              </a:gs>
              <a:gs pos="100000">
                <a:srgbClr val="FFA2A1"/>
              </a:gs>
            </a:gsLst>
            <a:lin ang="5400000" scaled="1"/>
          </a:gradFill>
          <a:ln w="9525">
            <a:solidFill>
              <a:srgbClr val="BE4B48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800" dirty="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sp>
        <p:nvSpPr>
          <p:cNvPr id="103" name="TextBox 10"/>
          <p:cNvSpPr txBox="1">
            <a:spLocks noChangeArrowheads="1"/>
          </p:cNvSpPr>
          <p:nvPr/>
        </p:nvSpPr>
        <p:spPr bwMode="auto">
          <a:xfrm>
            <a:off x="8688388" y="4970930"/>
            <a:ext cx="1674812" cy="708025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>
                <a:solidFill>
                  <a:srgbClr val="000000"/>
                </a:solidFill>
              </a:rPr>
              <a:t>The RankClass Framework</a:t>
            </a:r>
          </a:p>
        </p:txBody>
      </p:sp>
    </p:spTree>
    <p:extLst>
      <p:ext uri="{BB962C8B-B14F-4D97-AF65-F5344CB8AC3E}">
        <p14:creationId xmlns:p14="http://schemas.microsoft.com/office/powerpoint/2010/main" val="410946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1284" y="134131"/>
            <a:ext cx="12901692" cy="738909"/>
          </a:xfrm>
        </p:spPr>
        <p:txBody>
          <a:bodyPr>
            <a:noAutofit/>
          </a:bodyPr>
          <a:lstStyle/>
          <a:p>
            <a:pPr defTabSz="1219110"/>
            <a:r>
              <a:rPr lang="en-US" dirty="0"/>
              <a:t>Graph-Based Ranking</a:t>
            </a:r>
            <a:endParaRPr lang="en-US" sz="4000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896" y="1221605"/>
            <a:ext cx="11077332" cy="1346783"/>
          </a:xfrm>
        </p:spPr>
        <p:txBody>
          <a:bodyPr/>
          <a:lstStyle/>
          <a:p>
            <a:r>
              <a:rPr lang="en-US" altLang="en-US" sz="2400" dirty="0" smtClean="0"/>
              <a:t>Intuitive idea: authority propagation</a:t>
            </a:r>
            <a:endParaRPr lang="en-US" altLang="en-US" sz="2400" dirty="0"/>
          </a:p>
          <a:p>
            <a:pPr lvl="1"/>
            <a:r>
              <a:rPr lang="en-US" altLang="en-US" sz="2400" dirty="0" smtClean="0"/>
              <a:t>Objects linked together are likely to share similar ranking scores within class k</a:t>
            </a:r>
          </a:p>
          <a:p>
            <a:r>
              <a:rPr lang="en-US" altLang="en-US" sz="2400" dirty="0" smtClean="0"/>
              <a:t>Update the ranking score of each object by looking t the ranking of its neighbors</a:t>
            </a:r>
            <a:endParaRPr lang="en-US" alt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768" y="3043179"/>
            <a:ext cx="9897588" cy="3395328"/>
          </a:xfrm>
          <a:prstGeom prst="rect">
            <a:avLst/>
          </a:prstGeom>
        </p:spPr>
      </p:pic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7885523" y="2716898"/>
            <a:ext cx="30589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initial ranking score</a:t>
            </a:r>
          </a:p>
        </p:txBody>
      </p:sp>
    </p:spTree>
    <p:extLst>
      <p:ext uri="{BB962C8B-B14F-4D97-AF65-F5344CB8AC3E}">
        <p14:creationId xmlns:p14="http://schemas.microsoft.com/office/powerpoint/2010/main" val="104725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1284" y="134131"/>
            <a:ext cx="12901692" cy="738909"/>
          </a:xfrm>
        </p:spPr>
        <p:txBody>
          <a:bodyPr>
            <a:noAutofit/>
          </a:bodyPr>
          <a:lstStyle/>
          <a:p>
            <a:pPr defTabSz="914400" fontAlgn="base">
              <a:spcAft>
                <a:spcPct val="0"/>
              </a:spcAft>
              <a:defRPr/>
            </a:pPr>
            <a:r>
              <a:rPr lang="en-US" dirty="0"/>
              <a:t>Partition the Network Softly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896" y="1221606"/>
            <a:ext cx="11012927" cy="2115484"/>
          </a:xfrm>
        </p:spPr>
        <p:txBody>
          <a:bodyPr/>
          <a:lstStyle/>
          <a:p>
            <a:r>
              <a:rPr lang="en-US" altLang="zh-CN" sz="2400" dirty="0" smtClean="0">
                <a:ea typeface="SimSun" panose="02010600030101010101" pitchFamily="2" charset="-122"/>
              </a:rPr>
              <a:t>Ideally</a:t>
            </a:r>
            <a:r>
              <a:rPr lang="en-US" altLang="zh-CN" sz="2400" dirty="0">
                <a:ea typeface="SimSun" panose="02010600030101010101" pitchFamily="2" charset="-122"/>
              </a:rPr>
              <a:t>, the within-class ranking should be performed within the sub-network corresponding to each </a:t>
            </a:r>
            <a:r>
              <a:rPr lang="en-US" altLang="zh-CN" sz="2400" dirty="0" smtClean="0">
                <a:ea typeface="SimSun" panose="02010600030101010101" pitchFamily="2" charset="-122"/>
              </a:rPr>
              <a:t>class</a:t>
            </a:r>
          </a:p>
          <a:p>
            <a:pPr lvl="1"/>
            <a:r>
              <a:rPr lang="en-US" altLang="zh-CN" sz="2400" dirty="0" smtClean="0">
                <a:ea typeface="SimSun" panose="02010600030101010101" pitchFamily="2" charset="-122"/>
                <a:cs typeface="Arial" panose="020B0604020202020204" pitchFamily="34" charset="0"/>
              </a:rPr>
              <a:t>Use </a:t>
            </a:r>
            <a:r>
              <a:rPr lang="en-US" altLang="zh-CN" sz="2400" dirty="0">
                <a:ea typeface="SimSun" panose="02010600030101010101" pitchFamily="2" charset="-122"/>
                <a:cs typeface="Arial" panose="020B0604020202020204" pitchFamily="34" charset="0"/>
              </a:rPr>
              <a:t>the ranking distribution to describe each </a:t>
            </a:r>
            <a:r>
              <a:rPr lang="en-US" altLang="zh-CN" sz="2400" dirty="0" smtClean="0">
                <a:ea typeface="SimSun" panose="02010600030101010101" pitchFamily="2" charset="-122"/>
                <a:cs typeface="Arial" panose="020B0604020202020204" pitchFamily="34" charset="0"/>
              </a:rPr>
              <a:t>class</a:t>
            </a:r>
          </a:p>
          <a:p>
            <a:pPr lvl="1"/>
            <a:r>
              <a:rPr lang="en-US" altLang="zh-CN" sz="2400" dirty="0" smtClean="0">
                <a:ea typeface="SimSun" panose="02010600030101010101" pitchFamily="2" charset="-122"/>
                <a:cs typeface="Arial" panose="020B0604020202020204" pitchFamily="34" charset="0"/>
              </a:rPr>
              <a:t>Gradually </a:t>
            </a:r>
            <a:r>
              <a:rPr lang="en-US" altLang="zh-CN" sz="2400" dirty="0">
                <a:ea typeface="SimSun" panose="02010600030101010101" pitchFamily="2" charset="-122"/>
                <a:cs typeface="Arial" panose="020B0604020202020204" pitchFamily="34" charset="0"/>
              </a:rPr>
              <a:t>emphasize the network on highly ranked objects, and weaken the network on lowly ranked objects</a:t>
            </a:r>
          </a:p>
        </p:txBody>
      </p:sp>
      <p:grpSp>
        <p:nvGrpSpPr>
          <p:cNvPr id="93" name="Group 92"/>
          <p:cNvGrpSpPr/>
          <p:nvPr/>
        </p:nvGrpSpPr>
        <p:grpSpPr>
          <a:xfrm>
            <a:off x="1828801" y="3294671"/>
            <a:ext cx="8383588" cy="3197225"/>
            <a:chOff x="1828801" y="3294671"/>
            <a:chExt cx="8383588" cy="3197225"/>
          </a:xfrm>
        </p:grpSpPr>
        <p:sp>
          <p:nvSpPr>
            <p:cNvPr id="9" name="TextBox 3"/>
            <p:cNvSpPr txBox="1">
              <a:spLocks noChangeArrowheads="1"/>
            </p:cNvSpPr>
            <p:nvPr/>
          </p:nvSpPr>
          <p:spPr bwMode="auto">
            <a:xfrm>
              <a:off x="2209801" y="6034695"/>
              <a:ext cx="2176463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Original network</a:t>
              </a:r>
            </a:p>
          </p:txBody>
        </p:sp>
        <p:sp>
          <p:nvSpPr>
            <p:cNvPr id="10" name="TextBox 9"/>
            <p:cNvSpPr txBox="1">
              <a:spLocks noChangeArrowheads="1"/>
            </p:cNvSpPr>
            <p:nvPr/>
          </p:nvSpPr>
          <p:spPr bwMode="auto">
            <a:xfrm>
              <a:off x="7932738" y="3497871"/>
              <a:ext cx="2125662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Sub-network for class 1</a:t>
              </a:r>
            </a:p>
          </p:txBody>
        </p:sp>
        <p:sp>
          <p:nvSpPr>
            <p:cNvPr id="11" name="TextBox 10"/>
            <p:cNvSpPr txBox="1">
              <a:spLocks noChangeArrowheads="1"/>
            </p:cNvSpPr>
            <p:nvPr/>
          </p:nvSpPr>
          <p:spPr bwMode="auto">
            <a:xfrm>
              <a:off x="6294438" y="4510696"/>
              <a:ext cx="2163762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Sub-network for class 2</a:t>
              </a:r>
            </a:p>
          </p:txBody>
        </p:sp>
        <p:sp>
          <p:nvSpPr>
            <p:cNvPr id="12" name="TextBox 11"/>
            <p:cNvSpPr txBox="1">
              <a:spLocks noChangeArrowheads="1"/>
            </p:cNvSpPr>
            <p:nvPr/>
          </p:nvSpPr>
          <p:spPr bwMode="auto">
            <a:xfrm>
              <a:off x="8105776" y="5560034"/>
              <a:ext cx="2106613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170981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6600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rgbClr val="12076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Sub-network for class 3</a:t>
              </a:r>
            </a:p>
          </p:txBody>
        </p:sp>
        <p:sp>
          <p:nvSpPr>
            <p:cNvPr id="13" name="Notched Right Arrow 12"/>
            <p:cNvSpPr/>
            <p:nvPr/>
          </p:nvSpPr>
          <p:spPr>
            <a:xfrm>
              <a:off x="5207000" y="4485295"/>
              <a:ext cx="1041400" cy="406400"/>
            </a:xfrm>
            <a:prstGeom prst="notchedRigh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>
                <a:solidFill>
                  <a:srgbClr val="000000"/>
                </a:solidFill>
              </a:endParaRPr>
            </a:p>
          </p:txBody>
        </p:sp>
        <p:cxnSp>
          <p:nvCxnSpPr>
            <p:cNvPr id="14" name="Straight Connector 13"/>
            <p:cNvCxnSpPr>
              <a:stCxn id="24" idx="3"/>
              <a:endCxn id="28" idx="2"/>
            </p:cNvCxnSpPr>
            <p:nvPr/>
          </p:nvCxnSpPr>
          <p:spPr>
            <a:xfrm>
              <a:off x="7678739" y="4142396"/>
              <a:ext cx="750887" cy="4286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47" idx="7"/>
              <a:endCxn id="38" idx="1"/>
            </p:cNvCxnSpPr>
            <p:nvPr/>
          </p:nvCxnSpPr>
          <p:spPr>
            <a:xfrm flipV="1">
              <a:off x="8077200" y="5301270"/>
              <a:ext cx="1157288" cy="13335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4" idx="2"/>
              <a:endCxn id="41" idx="0"/>
            </p:cNvCxnSpPr>
            <p:nvPr/>
          </p:nvCxnSpPr>
          <p:spPr>
            <a:xfrm flipH="1">
              <a:off x="7377113" y="4240820"/>
              <a:ext cx="203200" cy="10160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35"/>
            <p:cNvGrpSpPr>
              <a:grpSpLocks/>
            </p:cNvGrpSpPr>
            <p:nvPr/>
          </p:nvGrpSpPr>
          <p:grpSpPr bwMode="auto">
            <a:xfrm>
              <a:off x="6456364" y="3294671"/>
              <a:ext cx="1392237" cy="1139825"/>
              <a:chOff x="5181600" y="1219200"/>
              <a:chExt cx="1392480" cy="1140610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5699215" y="1457489"/>
                <a:ext cx="225464" cy="22558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5181600" y="1652886"/>
                <a:ext cx="225464" cy="225580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20" name="Straight Connector 19"/>
              <p:cNvCxnSpPr>
                <a:stCxn id="18" idx="4"/>
              </p:cNvCxnSpPr>
              <p:nvPr/>
            </p:nvCxnSpPr>
            <p:spPr>
              <a:xfrm flipH="1">
                <a:off x="5754787" y="1683069"/>
                <a:ext cx="57160" cy="465458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1" name="Straight Connector 20"/>
              <p:cNvCxnSpPr>
                <a:stCxn id="18" idx="7"/>
                <a:endCxn id="26" idx="1"/>
              </p:cNvCxnSpPr>
              <p:nvPr/>
            </p:nvCxnSpPr>
            <p:spPr>
              <a:xfrm flipV="1">
                <a:off x="5891336" y="1343110"/>
                <a:ext cx="466806" cy="14774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" name="Straight Connector 21"/>
              <p:cNvCxnSpPr>
                <a:endCxn id="19" idx="5"/>
              </p:cNvCxnSpPr>
              <p:nvPr/>
            </p:nvCxnSpPr>
            <p:spPr>
              <a:xfrm flipH="1" flipV="1">
                <a:off x="5373721" y="1845106"/>
                <a:ext cx="301678" cy="335194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3" name="Straight Connector 22"/>
              <p:cNvCxnSpPr>
                <a:stCxn id="24" idx="1"/>
                <a:endCxn id="18" idx="5"/>
              </p:cNvCxnSpPr>
              <p:nvPr/>
            </p:nvCxnSpPr>
            <p:spPr>
              <a:xfrm flipH="1" flipV="1">
                <a:off x="5891336" y="1649709"/>
                <a:ext cx="317555" cy="417800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4" name="Rectangle 23"/>
              <p:cNvSpPr/>
              <p:nvPr/>
            </p:nvSpPr>
            <p:spPr>
              <a:xfrm>
                <a:off x="6208891" y="1969016"/>
                <a:ext cx="195297" cy="196986"/>
              </a:xfrm>
              <a:prstGeom prst="rect">
                <a:avLst/>
              </a:prstGeom>
              <a:solidFill>
                <a:srgbClr val="FF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670635" y="2162824"/>
                <a:ext cx="196884" cy="196986"/>
              </a:xfrm>
              <a:prstGeom prst="rect">
                <a:avLst/>
              </a:prstGeom>
              <a:solidFill>
                <a:srgbClr val="FFFF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Isosceles Triangle 25"/>
              <p:cNvSpPr/>
              <p:nvPr/>
            </p:nvSpPr>
            <p:spPr>
              <a:xfrm>
                <a:off x="6286693" y="1219200"/>
                <a:ext cx="287387" cy="247821"/>
              </a:xfrm>
              <a:prstGeom prst="triangle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7" name="Group 150"/>
            <p:cNvGrpSpPr>
              <a:grpSpLocks/>
            </p:cNvGrpSpPr>
            <p:nvPr/>
          </p:nvGrpSpPr>
          <p:grpSpPr bwMode="auto">
            <a:xfrm>
              <a:off x="8383589" y="4053495"/>
              <a:ext cx="1558925" cy="1371600"/>
              <a:chOff x="7126967" y="2286000"/>
              <a:chExt cx="1559833" cy="1371527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7173031" y="2305049"/>
                <a:ext cx="225556" cy="225413"/>
              </a:xfrm>
              <a:prstGeom prst="ellipse">
                <a:avLst/>
              </a:prstGeom>
              <a:solidFill>
                <a:srgbClr val="66FF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8461244" y="2914617"/>
                <a:ext cx="225556" cy="225413"/>
              </a:xfrm>
              <a:prstGeom prst="ellipse">
                <a:avLst/>
              </a:prstGeom>
              <a:solidFill>
                <a:srgbClr val="33CC3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30" name="Straight Connector 29"/>
              <p:cNvCxnSpPr>
                <a:stCxn id="28" idx="5"/>
              </p:cNvCxnSpPr>
              <p:nvPr/>
            </p:nvCxnSpPr>
            <p:spPr>
              <a:xfrm>
                <a:off x="7365231" y="2497127"/>
                <a:ext cx="381222" cy="393679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V="1">
                <a:off x="7341404" y="3049547"/>
                <a:ext cx="405049" cy="150804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flipV="1">
                <a:off x="7905295" y="2532050"/>
                <a:ext cx="336746" cy="358756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3" name="Straight Connector 32"/>
              <p:cNvCxnSpPr>
                <a:endCxn id="29" idx="2"/>
              </p:cNvCxnSpPr>
              <p:nvPr/>
            </p:nvCxnSpPr>
            <p:spPr>
              <a:xfrm>
                <a:off x="7938651" y="2970177"/>
                <a:ext cx="522592" cy="57147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4" name="Straight Connector 33"/>
              <p:cNvCxnSpPr>
                <a:stCxn id="38" idx="5"/>
                <a:endCxn id="29" idx="3"/>
              </p:cNvCxnSpPr>
              <p:nvPr/>
            </p:nvCxnSpPr>
            <p:spPr>
              <a:xfrm flipV="1">
                <a:off x="8121321" y="3106694"/>
                <a:ext cx="373279" cy="427014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5" name="Rectangle 34"/>
              <p:cNvSpPr/>
              <p:nvPr/>
            </p:nvSpPr>
            <p:spPr>
              <a:xfrm>
                <a:off x="7743276" y="2882868"/>
                <a:ext cx="195376" cy="195253"/>
              </a:xfrm>
              <a:prstGeom prst="rect">
                <a:avLst/>
              </a:prstGeom>
              <a:solidFill>
                <a:srgbClr val="008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Isosceles Triangle 35"/>
              <p:cNvSpPr/>
              <p:nvPr/>
            </p:nvSpPr>
            <p:spPr>
              <a:xfrm>
                <a:off x="7126967" y="3047959"/>
                <a:ext cx="287504" cy="247637"/>
              </a:xfrm>
              <a:prstGeom prst="triangle">
                <a:avLst/>
              </a:prstGeom>
              <a:solidFill>
                <a:srgbClr val="66FF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Isosceles Triangle 36"/>
              <p:cNvSpPr/>
              <p:nvPr/>
            </p:nvSpPr>
            <p:spPr>
              <a:xfrm>
                <a:off x="8118144" y="2286000"/>
                <a:ext cx="287504" cy="247637"/>
              </a:xfrm>
              <a:prstGeom prst="triangle">
                <a:avLst/>
              </a:prstGeom>
              <a:solidFill>
                <a:srgbClr val="66FF6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Isosceles Triangle 37"/>
              <p:cNvSpPr/>
              <p:nvPr/>
            </p:nvSpPr>
            <p:spPr>
              <a:xfrm>
                <a:off x="7906883" y="3409890"/>
                <a:ext cx="287505" cy="247637"/>
              </a:xfrm>
              <a:prstGeom prst="triangle">
                <a:avLst/>
              </a:prstGeom>
              <a:solidFill>
                <a:srgbClr val="CC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39" name="Group 166"/>
            <p:cNvGrpSpPr>
              <a:grpSpLocks/>
            </p:cNvGrpSpPr>
            <p:nvPr/>
          </p:nvGrpSpPr>
          <p:grpSpPr bwMode="auto">
            <a:xfrm>
              <a:off x="6400800" y="5256821"/>
              <a:ext cx="1866900" cy="1235075"/>
              <a:chOff x="736319" y="3051512"/>
              <a:chExt cx="1866850" cy="1234755"/>
            </a:xfrm>
          </p:grpSpPr>
          <p:grpSp>
            <p:nvGrpSpPr>
              <p:cNvPr id="40" name="Group 167"/>
              <p:cNvGrpSpPr>
                <a:grpSpLocks/>
              </p:cNvGrpSpPr>
              <p:nvPr/>
            </p:nvGrpSpPr>
            <p:grpSpPr bwMode="auto">
              <a:xfrm>
                <a:off x="736319" y="3195288"/>
                <a:ext cx="1866850" cy="1090979"/>
                <a:chOff x="619752" y="2871422"/>
                <a:chExt cx="1866850" cy="1090979"/>
              </a:xfrm>
            </p:grpSpPr>
            <p:grpSp>
              <p:nvGrpSpPr>
                <p:cNvPr id="43" name="Group 170"/>
                <p:cNvGrpSpPr>
                  <a:grpSpLocks/>
                </p:cNvGrpSpPr>
                <p:nvPr/>
              </p:nvGrpSpPr>
              <p:grpSpPr bwMode="auto">
                <a:xfrm>
                  <a:off x="816181" y="2871422"/>
                  <a:ext cx="1550575" cy="1090979"/>
                  <a:chOff x="5609499" y="4162070"/>
                  <a:chExt cx="2054172" cy="1445307"/>
                </a:xfrm>
              </p:grpSpPr>
              <p:sp>
                <p:nvSpPr>
                  <p:cNvPr id="47" name="Oval 46"/>
                  <p:cNvSpPr/>
                  <p:nvPr/>
                </p:nvSpPr>
                <p:spPr>
                  <a:xfrm>
                    <a:off x="7315610" y="4162931"/>
                    <a:ext cx="298631" cy="298561"/>
                  </a:xfrm>
                  <a:prstGeom prst="ellipse">
                    <a:avLst/>
                  </a:prstGeom>
                  <a:solidFill>
                    <a:srgbClr val="66FFFF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14400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280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48" name="Oval 47"/>
                  <p:cNvSpPr/>
                  <p:nvPr/>
                </p:nvSpPr>
                <p:spPr>
                  <a:xfrm>
                    <a:off x="6548003" y="5308816"/>
                    <a:ext cx="298631" cy="298561"/>
                  </a:xfrm>
                  <a:prstGeom prst="ellipse">
                    <a:avLst/>
                  </a:prstGeom>
                  <a:solidFill>
                    <a:srgbClr val="0099FF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14400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2800">
                      <a:solidFill>
                        <a:srgbClr val="FFFFFF"/>
                      </a:solidFill>
                    </a:endParaRPr>
                  </a:p>
                </p:txBody>
              </p:sp>
              <p:cxnSp>
                <p:nvCxnSpPr>
                  <p:cNvPr id="49" name="Straight Connector 48"/>
                  <p:cNvCxnSpPr>
                    <a:stCxn id="44" idx="1"/>
                    <a:endCxn id="46" idx="3"/>
                  </p:cNvCxnSpPr>
                  <p:nvPr/>
                </p:nvCxnSpPr>
                <p:spPr>
                  <a:xfrm flipH="1">
                    <a:off x="5610050" y="4736924"/>
                    <a:ext cx="879068" cy="351125"/>
                  </a:xfrm>
                  <a:prstGeom prst="lin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50" name="Straight Connector 49"/>
                  <p:cNvCxnSpPr>
                    <a:stCxn id="48" idx="0"/>
                    <a:endCxn id="44" idx="3"/>
                  </p:cNvCxnSpPr>
                  <p:nvPr/>
                </p:nvCxnSpPr>
                <p:spPr>
                  <a:xfrm flipH="1" flipV="1">
                    <a:off x="6583755" y="4900923"/>
                    <a:ext cx="113564" cy="407893"/>
                  </a:xfrm>
                  <a:prstGeom prst="lin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51" name="Straight Connector 50"/>
                  <p:cNvCxnSpPr>
                    <a:endCxn id="44" idx="5"/>
                  </p:cNvCxnSpPr>
                  <p:nvPr/>
                </p:nvCxnSpPr>
                <p:spPr>
                  <a:xfrm flipH="1" flipV="1">
                    <a:off x="6678391" y="4736924"/>
                    <a:ext cx="986323" cy="302766"/>
                  </a:xfrm>
                  <a:prstGeom prst="lin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52" name="Straight Connector 51"/>
                  <p:cNvCxnSpPr>
                    <a:endCxn id="47" idx="4"/>
                  </p:cNvCxnSpPr>
                  <p:nvPr/>
                </p:nvCxnSpPr>
                <p:spPr>
                  <a:xfrm flipH="1" flipV="1">
                    <a:off x="7464925" y="4461492"/>
                    <a:ext cx="199789" cy="578199"/>
                  </a:xfrm>
                  <a:prstGeom prst="lin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sp>
              <p:nvSpPr>
                <p:cNvPr id="44" name="Isosceles Triangle 43"/>
                <p:cNvSpPr/>
                <p:nvPr/>
              </p:nvSpPr>
              <p:spPr>
                <a:xfrm>
                  <a:off x="1407131" y="3181554"/>
                  <a:ext cx="287330" cy="247586"/>
                </a:xfrm>
                <a:prstGeom prst="triangle">
                  <a:avLst/>
                </a:prstGeom>
                <a:solidFill>
                  <a:srgbClr val="0000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>
                  <a:off x="2289757" y="3533887"/>
                  <a:ext cx="196845" cy="195212"/>
                </a:xfrm>
                <a:prstGeom prst="rect">
                  <a:avLst/>
                </a:prstGeom>
                <a:solidFill>
                  <a:srgbClr val="0000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619752" y="3471991"/>
                  <a:ext cx="196845" cy="196799"/>
                </a:xfrm>
                <a:prstGeom prst="rect">
                  <a:avLst/>
                </a:prstGeom>
                <a:solidFill>
                  <a:srgbClr val="0099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80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41" name="Oval 40"/>
              <p:cNvSpPr/>
              <p:nvPr/>
            </p:nvSpPr>
            <p:spPr>
              <a:xfrm>
                <a:off x="1599896" y="3051512"/>
                <a:ext cx="225419" cy="225367"/>
              </a:xfrm>
              <a:prstGeom prst="ellipse">
                <a:avLst/>
              </a:prstGeom>
              <a:solidFill>
                <a:srgbClr val="0099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42" name="Straight Connector 41"/>
              <p:cNvCxnSpPr>
                <a:stCxn id="44" idx="0"/>
                <a:endCxn id="41" idx="4"/>
              </p:cNvCxnSpPr>
              <p:nvPr/>
            </p:nvCxnSpPr>
            <p:spPr>
              <a:xfrm flipV="1">
                <a:off x="1668157" y="3276879"/>
                <a:ext cx="44449" cy="228541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53" name="Group 56"/>
            <p:cNvGrpSpPr>
              <a:grpSpLocks/>
            </p:cNvGrpSpPr>
            <p:nvPr/>
          </p:nvGrpSpPr>
          <p:grpSpPr bwMode="auto">
            <a:xfrm>
              <a:off x="1828801" y="3367695"/>
              <a:ext cx="3465513" cy="2743200"/>
              <a:chOff x="304800" y="3733800"/>
              <a:chExt cx="3464833" cy="2743200"/>
            </a:xfrm>
          </p:grpSpPr>
          <p:grpSp>
            <p:nvGrpSpPr>
              <p:cNvPr id="54" name="Group 180"/>
              <p:cNvGrpSpPr>
                <a:grpSpLocks/>
              </p:cNvGrpSpPr>
              <p:nvPr/>
            </p:nvGrpSpPr>
            <p:grpSpPr bwMode="auto">
              <a:xfrm>
                <a:off x="304800" y="3812390"/>
                <a:ext cx="1392480" cy="1140610"/>
                <a:chOff x="5181600" y="1219200"/>
                <a:chExt cx="1392480" cy="1140610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5699024" y="1458110"/>
                  <a:ext cx="225381" cy="225425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5" name="Oval 84"/>
                <p:cNvSpPr/>
                <p:nvPr/>
              </p:nvSpPr>
              <p:spPr>
                <a:xfrm>
                  <a:off x="5181600" y="1653373"/>
                  <a:ext cx="225381" cy="225425"/>
                </a:xfrm>
                <a:prstGeom prst="ellipse">
                  <a:avLst/>
                </a:prstGeom>
                <a:solidFill>
                  <a:srgbClr val="FFFFC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800">
                    <a:solidFill>
                      <a:srgbClr val="FFFFFF"/>
                    </a:solidFill>
                  </a:endParaRPr>
                </a:p>
              </p:txBody>
            </p:sp>
            <p:cxnSp>
              <p:nvCxnSpPr>
                <p:cNvPr id="86" name="Straight Connector 85"/>
                <p:cNvCxnSpPr>
                  <a:stCxn id="84" idx="4"/>
                </p:cNvCxnSpPr>
                <p:nvPr/>
              </p:nvCxnSpPr>
              <p:spPr>
                <a:xfrm flipH="1">
                  <a:off x="5754576" y="1683535"/>
                  <a:ext cx="57139" cy="465138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7" name="Straight Connector 86"/>
                <p:cNvCxnSpPr>
                  <a:stCxn id="84" idx="7"/>
                  <a:endCxn id="92" idx="1"/>
                </p:cNvCxnSpPr>
                <p:nvPr/>
              </p:nvCxnSpPr>
              <p:spPr>
                <a:xfrm flipV="1">
                  <a:off x="5891074" y="1343810"/>
                  <a:ext cx="466634" cy="147638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8" name="Straight Connector 87"/>
                <p:cNvCxnSpPr>
                  <a:endCxn id="85" idx="5"/>
                </p:cNvCxnSpPr>
                <p:nvPr/>
              </p:nvCxnSpPr>
              <p:spPr>
                <a:xfrm flipH="1" flipV="1">
                  <a:off x="5373650" y="1845460"/>
                  <a:ext cx="301566" cy="334963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9" name="Straight Connector 88"/>
                <p:cNvCxnSpPr>
                  <a:stCxn id="90" idx="1"/>
                  <a:endCxn id="84" idx="5"/>
                </p:cNvCxnSpPr>
                <p:nvPr/>
              </p:nvCxnSpPr>
              <p:spPr>
                <a:xfrm flipH="1" flipV="1">
                  <a:off x="5891074" y="1650198"/>
                  <a:ext cx="317438" cy="417512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90" name="Rectangle 89"/>
                <p:cNvSpPr/>
                <p:nvPr/>
              </p:nvSpPr>
              <p:spPr>
                <a:xfrm>
                  <a:off x="6208512" y="1969285"/>
                  <a:ext cx="195224" cy="196850"/>
                </a:xfrm>
                <a:prstGeom prst="rect">
                  <a:avLst/>
                </a:prstGeom>
                <a:solidFill>
                  <a:srgbClr val="FFFF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5670454" y="2162960"/>
                  <a:ext cx="196811" cy="196850"/>
                </a:xfrm>
                <a:prstGeom prst="rect">
                  <a:avLst/>
                </a:prstGeom>
                <a:solidFill>
                  <a:srgbClr val="FFFF6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2" name="Isosceles Triangle 91"/>
                <p:cNvSpPr/>
                <p:nvPr/>
              </p:nvSpPr>
              <p:spPr>
                <a:xfrm>
                  <a:off x="6286283" y="1219985"/>
                  <a:ext cx="287282" cy="247650"/>
                </a:xfrm>
                <a:prstGeom prst="triangle">
                  <a:avLst/>
                </a:prstGeom>
                <a:solidFill>
                  <a:srgbClr val="FFFFC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80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55" name="Group 190"/>
              <p:cNvGrpSpPr>
                <a:grpSpLocks/>
              </p:cNvGrpSpPr>
              <p:nvPr/>
            </p:nvGrpSpPr>
            <p:grpSpPr bwMode="auto">
              <a:xfrm>
                <a:off x="2209800" y="3733800"/>
                <a:ext cx="1559833" cy="1371527"/>
                <a:chOff x="7126967" y="2286000"/>
                <a:chExt cx="1559833" cy="1371527"/>
              </a:xfrm>
            </p:grpSpPr>
            <p:sp>
              <p:nvSpPr>
                <p:cNvPr id="73" name="Oval 72"/>
                <p:cNvSpPr/>
                <p:nvPr/>
              </p:nvSpPr>
              <p:spPr>
                <a:xfrm>
                  <a:off x="7172622" y="2305050"/>
                  <a:ext cx="225381" cy="225425"/>
                </a:xfrm>
                <a:prstGeom prst="ellipse">
                  <a:avLst/>
                </a:prstGeom>
                <a:solidFill>
                  <a:srgbClr val="66FF6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4" name="Oval 73"/>
                <p:cNvSpPr/>
                <p:nvPr/>
              </p:nvSpPr>
              <p:spPr>
                <a:xfrm>
                  <a:off x="8461419" y="2914650"/>
                  <a:ext cx="225381" cy="225425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800">
                    <a:solidFill>
                      <a:srgbClr val="FFFFFF"/>
                    </a:solidFill>
                  </a:endParaRPr>
                </a:p>
              </p:txBody>
            </p:sp>
            <p:cxnSp>
              <p:nvCxnSpPr>
                <p:cNvPr id="75" name="Straight Connector 74"/>
                <p:cNvCxnSpPr>
                  <a:stCxn id="73" idx="5"/>
                </p:cNvCxnSpPr>
                <p:nvPr/>
              </p:nvCxnSpPr>
              <p:spPr>
                <a:xfrm>
                  <a:off x="7364671" y="2497138"/>
                  <a:ext cx="382513" cy="393700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6" name="Straight Connector 75"/>
                <p:cNvCxnSpPr/>
                <p:nvPr/>
              </p:nvCxnSpPr>
              <p:spPr>
                <a:xfrm flipV="1">
                  <a:off x="7340864" y="3049588"/>
                  <a:ext cx="406320" cy="150812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7" name="Straight Connector 76"/>
                <p:cNvCxnSpPr/>
                <p:nvPr/>
              </p:nvCxnSpPr>
              <p:spPr>
                <a:xfrm flipV="1">
                  <a:off x="7905903" y="2532063"/>
                  <a:ext cx="334896" cy="358775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8" name="Straight Connector 77"/>
                <p:cNvCxnSpPr>
                  <a:endCxn id="74" idx="2"/>
                </p:cNvCxnSpPr>
                <p:nvPr/>
              </p:nvCxnSpPr>
              <p:spPr>
                <a:xfrm>
                  <a:off x="7939234" y="2970213"/>
                  <a:ext cx="522186" cy="57150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9" name="Straight Connector 78"/>
                <p:cNvCxnSpPr>
                  <a:stCxn id="83" idx="5"/>
                  <a:endCxn id="74" idx="3"/>
                </p:cNvCxnSpPr>
                <p:nvPr/>
              </p:nvCxnSpPr>
              <p:spPr>
                <a:xfrm flipV="1">
                  <a:off x="8121761" y="3106738"/>
                  <a:ext cx="372989" cy="427037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80" name="Rectangle 79"/>
                <p:cNvSpPr/>
                <p:nvPr/>
              </p:nvSpPr>
              <p:spPr>
                <a:xfrm>
                  <a:off x="7742422" y="2882900"/>
                  <a:ext cx="196811" cy="195263"/>
                </a:xfrm>
                <a:prstGeom prst="rect">
                  <a:avLst/>
                </a:prstGeom>
                <a:solidFill>
                  <a:srgbClr val="008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1" name="Isosceles Triangle 80"/>
                <p:cNvSpPr/>
                <p:nvPr/>
              </p:nvSpPr>
              <p:spPr>
                <a:xfrm>
                  <a:off x="7126593" y="3048000"/>
                  <a:ext cx="287282" cy="247650"/>
                </a:xfrm>
                <a:prstGeom prst="triangle">
                  <a:avLst/>
                </a:prstGeom>
                <a:solidFill>
                  <a:srgbClr val="66FF6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2" name="Isosceles Triangle 81"/>
                <p:cNvSpPr/>
                <p:nvPr/>
              </p:nvSpPr>
              <p:spPr>
                <a:xfrm>
                  <a:off x="8116999" y="2286000"/>
                  <a:ext cx="287282" cy="247650"/>
                </a:xfrm>
                <a:prstGeom prst="triangle">
                  <a:avLst/>
                </a:prstGeom>
                <a:solidFill>
                  <a:srgbClr val="66FF6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8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3" name="Isosceles Triangle 82"/>
                <p:cNvSpPr/>
                <p:nvPr/>
              </p:nvSpPr>
              <p:spPr>
                <a:xfrm>
                  <a:off x="7905903" y="3409950"/>
                  <a:ext cx="287281" cy="247650"/>
                </a:xfrm>
                <a:prstGeom prst="triangle">
                  <a:avLst/>
                </a:prstGeom>
                <a:solidFill>
                  <a:srgbClr val="CCFFC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80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56" name="Group 202"/>
              <p:cNvGrpSpPr>
                <a:grpSpLocks/>
              </p:cNvGrpSpPr>
              <p:nvPr/>
            </p:nvGrpSpPr>
            <p:grpSpPr bwMode="auto">
              <a:xfrm>
                <a:off x="838200" y="5242245"/>
                <a:ext cx="1866850" cy="1234755"/>
                <a:chOff x="736319" y="3051512"/>
                <a:chExt cx="1866850" cy="1234755"/>
              </a:xfrm>
            </p:grpSpPr>
            <p:grpSp>
              <p:nvGrpSpPr>
                <p:cNvPr id="60" name="Group 203"/>
                <p:cNvGrpSpPr>
                  <a:grpSpLocks/>
                </p:cNvGrpSpPr>
                <p:nvPr/>
              </p:nvGrpSpPr>
              <p:grpSpPr bwMode="auto">
                <a:xfrm>
                  <a:off x="736319" y="3195288"/>
                  <a:ext cx="1866850" cy="1090979"/>
                  <a:chOff x="619752" y="2871422"/>
                  <a:chExt cx="1866850" cy="1090979"/>
                </a:xfrm>
              </p:grpSpPr>
              <p:grpSp>
                <p:nvGrpSpPr>
                  <p:cNvPr id="63" name="Group 206"/>
                  <p:cNvGrpSpPr>
                    <a:grpSpLocks/>
                  </p:cNvGrpSpPr>
                  <p:nvPr/>
                </p:nvGrpSpPr>
                <p:grpSpPr bwMode="auto">
                  <a:xfrm>
                    <a:off x="816181" y="2871422"/>
                    <a:ext cx="1550575" cy="1090979"/>
                    <a:chOff x="5609499" y="4162070"/>
                    <a:chExt cx="2054172" cy="1445307"/>
                  </a:xfrm>
                </p:grpSpPr>
                <p:sp>
                  <p:nvSpPr>
                    <p:cNvPr id="67" name="Oval 66"/>
                    <p:cNvSpPr/>
                    <p:nvPr/>
                  </p:nvSpPr>
                  <p:spPr>
                    <a:xfrm>
                      <a:off x="7315138" y="4162556"/>
                      <a:ext cx="298580" cy="298638"/>
                    </a:xfrm>
                    <a:prstGeom prst="ellipse">
                      <a:avLst/>
                    </a:prstGeom>
                    <a:solidFill>
                      <a:srgbClr val="66FFFF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defTabSz="9144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280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68" name="Oval 67"/>
                    <p:cNvSpPr/>
                    <p:nvPr/>
                  </p:nvSpPr>
                  <p:spPr>
                    <a:xfrm>
                      <a:off x="6547660" y="5308739"/>
                      <a:ext cx="298580" cy="298638"/>
                    </a:xfrm>
                    <a:prstGeom prst="ellipse">
                      <a:avLst/>
                    </a:prstGeom>
                    <a:solidFill>
                      <a:srgbClr val="0099FF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defTabSz="9144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2800">
                        <a:solidFill>
                          <a:srgbClr val="FFFFFF"/>
                        </a:solidFill>
                      </a:endParaRPr>
                    </a:p>
                  </p:txBody>
                </p:sp>
                <p:cxnSp>
                  <p:nvCxnSpPr>
                    <p:cNvPr id="69" name="Straight Connector 68"/>
                    <p:cNvCxnSpPr>
                      <a:stCxn id="64" idx="1"/>
                      <a:endCxn id="66" idx="3"/>
                    </p:cNvCxnSpPr>
                    <p:nvPr/>
                  </p:nvCxnSpPr>
                  <p:spPr>
                    <a:xfrm flipH="1">
                      <a:off x="5609866" y="4736699"/>
                      <a:ext cx="878919" cy="351216"/>
                    </a:xfrm>
                    <a:prstGeom prst="lin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70" name="Straight Connector 69"/>
                    <p:cNvCxnSpPr>
                      <a:stCxn id="68" idx="0"/>
                      <a:endCxn id="64" idx="3"/>
                    </p:cNvCxnSpPr>
                    <p:nvPr/>
                  </p:nvCxnSpPr>
                  <p:spPr>
                    <a:xfrm flipH="1" flipV="1">
                      <a:off x="6583406" y="4900739"/>
                      <a:ext cx="113545" cy="407999"/>
                    </a:xfrm>
                    <a:prstGeom prst="lin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71" name="Straight Connector 70"/>
                    <p:cNvCxnSpPr>
                      <a:endCxn id="64" idx="5"/>
                    </p:cNvCxnSpPr>
                    <p:nvPr/>
                  </p:nvCxnSpPr>
                  <p:spPr>
                    <a:xfrm flipH="1" flipV="1">
                      <a:off x="6678026" y="4736699"/>
                      <a:ext cx="986156" cy="302845"/>
                    </a:xfrm>
                    <a:prstGeom prst="lin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72" name="Straight Connector 71"/>
                    <p:cNvCxnSpPr>
                      <a:endCxn id="67" idx="4"/>
                    </p:cNvCxnSpPr>
                    <p:nvPr/>
                  </p:nvCxnSpPr>
                  <p:spPr>
                    <a:xfrm flipH="1" flipV="1">
                      <a:off x="7464427" y="4461195"/>
                      <a:ext cx="199755" cy="578349"/>
                    </a:xfrm>
                    <a:prstGeom prst="line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sp>
                <p:nvSpPr>
                  <p:cNvPr id="64" name="Isosceles Triangle 63"/>
                  <p:cNvSpPr/>
                  <p:nvPr/>
                </p:nvSpPr>
                <p:spPr>
                  <a:xfrm>
                    <a:off x="1406893" y="3181351"/>
                    <a:ext cx="287282" cy="247650"/>
                  </a:xfrm>
                  <a:prstGeom prst="triangle">
                    <a:avLst/>
                  </a:prstGeom>
                  <a:solidFill>
                    <a:srgbClr val="000099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14400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280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65" name="Rectangle 64"/>
                  <p:cNvSpPr/>
                  <p:nvPr/>
                </p:nvSpPr>
                <p:spPr>
                  <a:xfrm>
                    <a:off x="2289370" y="3533776"/>
                    <a:ext cx="196811" cy="195263"/>
                  </a:xfrm>
                  <a:prstGeom prst="rect">
                    <a:avLst/>
                  </a:prstGeom>
                  <a:solidFill>
                    <a:srgbClr val="0000FF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14400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280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66" name="Rectangle 65"/>
                  <p:cNvSpPr/>
                  <p:nvPr/>
                </p:nvSpPr>
                <p:spPr>
                  <a:xfrm>
                    <a:off x="619647" y="3471864"/>
                    <a:ext cx="196811" cy="196850"/>
                  </a:xfrm>
                  <a:prstGeom prst="rect">
                    <a:avLst/>
                  </a:prstGeom>
                  <a:solidFill>
                    <a:srgbClr val="0099FF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14400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2800">
                      <a:solidFill>
                        <a:srgbClr val="FFFFFF"/>
                      </a:solidFill>
                    </a:endParaRPr>
                  </a:p>
                </p:txBody>
              </p:sp>
            </p:grpSp>
            <p:sp>
              <p:nvSpPr>
                <p:cNvPr id="61" name="Oval 60"/>
                <p:cNvSpPr/>
                <p:nvPr/>
              </p:nvSpPr>
              <p:spPr>
                <a:xfrm>
                  <a:off x="1599645" y="3051192"/>
                  <a:ext cx="225381" cy="225425"/>
                </a:xfrm>
                <a:prstGeom prst="ellipse">
                  <a:avLst/>
                </a:prstGeom>
                <a:solidFill>
                  <a:srgbClr val="0099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800">
                    <a:solidFill>
                      <a:srgbClr val="FFFFFF"/>
                    </a:solidFill>
                  </a:endParaRPr>
                </a:p>
              </p:txBody>
            </p:sp>
            <p:cxnSp>
              <p:nvCxnSpPr>
                <p:cNvPr id="62" name="Straight Connector 61"/>
                <p:cNvCxnSpPr>
                  <a:stCxn id="64" idx="0"/>
                  <a:endCxn id="61" idx="4"/>
                </p:cNvCxnSpPr>
                <p:nvPr/>
              </p:nvCxnSpPr>
              <p:spPr>
                <a:xfrm flipV="1">
                  <a:off x="1667894" y="3276617"/>
                  <a:ext cx="44441" cy="228600"/>
                </a:xfrm>
                <a:prstGeom prst="lin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cxnSp>
            <p:nvCxnSpPr>
              <p:cNvPr id="57" name="Straight Connector 56"/>
              <p:cNvCxnSpPr>
                <a:stCxn id="61" idx="1"/>
                <a:endCxn id="90" idx="2"/>
              </p:cNvCxnSpPr>
              <p:nvPr/>
            </p:nvCxnSpPr>
            <p:spPr>
              <a:xfrm flipH="1" flipV="1">
                <a:off x="1430117" y="4759325"/>
                <a:ext cx="304740" cy="515938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8" name="Straight Connector 57"/>
              <p:cNvCxnSpPr>
                <a:stCxn id="73" idx="3"/>
                <a:endCxn id="90" idx="3"/>
              </p:cNvCxnSpPr>
              <p:nvPr/>
            </p:nvCxnSpPr>
            <p:spPr>
              <a:xfrm flipH="1">
                <a:off x="1528523" y="3944938"/>
                <a:ext cx="760263" cy="715962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9" name="Straight Connector 58"/>
              <p:cNvCxnSpPr>
                <a:stCxn id="67" idx="7"/>
                <a:endCxn id="83" idx="2"/>
              </p:cNvCxnSpPr>
              <p:nvPr/>
            </p:nvCxnSpPr>
            <p:spPr>
              <a:xfrm flipV="1">
                <a:off x="2514166" y="5105400"/>
                <a:ext cx="474570" cy="314325"/>
              </a:xfrm>
              <a:prstGeom prst="lin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0723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484" y="2998655"/>
            <a:ext cx="8027987" cy="170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020" y="1212717"/>
            <a:ext cx="8172450" cy="164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6426"/>
            <a:ext cx="12192000" cy="73890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4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Comparing Classification Accuracy on the DBLP Data</a:t>
            </a:r>
            <a:endParaRPr lang="en-US" altLang="en-US" sz="4000" kern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5" y="1149283"/>
            <a:ext cx="3501167" cy="5601713"/>
          </a:xfrm>
        </p:spPr>
        <p:txBody>
          <a:bodyPr/>
          <a:lstStyle/>
          <a:p>
            <a:r>
              <a:rPr lang="en-US" altLang="zh-CN" sz="2000" dirty="0" smtClean="0">
                <a:ea typeface="SimSun" panose="02010600030101010101" pitchFamily="2" charset="-122"/>
              </a:rPr>
              <a:t>Class</a:t>
            </a:r>
            <a:r>
              <a:rPr lang="en-US" altLang="zh-CN" sz="2000" dirty="0">
                <a:ea typeface="SimSun" panose="02010600030101010101" pitchFamily="2" charset="-122"/>
              </a:rPr>
              <a:t>: Four research </a:t>
            </a:r>
            <a:r>
              <a:rPr lang="en-US" altLang="zh-CN" sz="2000" dirty="0" smtClean="0">
                <a:ea typeface="SimSun" panose="02010600030101010101" pitchFamily="2" charset="-122"/>
              </a:rPr>
              <a:t>areas: DB, DM, </a:t>
            </a:r>
            <a:r>
              <a:rPr lang="en-US" altLang="zh-CN" sz="2000" dirty="0">
                <a:ea typeface="SimSun" panose="02010600030101010101" pitchFamily="2" charset="-122"/>
              </a:rPr>
              <a:t>AI, </a:t>
            </a:r>
            <a:r>
              <a:rPr lang="en-US" altLang="zh-CN" sz="2000" dirty="0" smtClean="0">
                <a:ea typeface="SimSun" panose="02010600030101010101" pitchFamily="2" charset="-122"/>
              </a:rPr>
              <a:t>IR</a:t>
            </a:r>
          </a:p>
          <a:p>
            <a:r>
              <a:rPr lang="en-US" altLang="zh-CN" sz="2000" dirty="0" smtClean="0">
                <a:ea typeface="SimSun" panose="02010600030101010101" pitchFamily="2" charset="-122"/>
              </a:rPr>
              <a:t>Four </a:t>
            </a:r>
            <a:r>
              <a:rPr lang="en-US" altLang="zh-CN" sz="2000" dirty="0">
                <a:ea typeface="SimSun" panose="02010600030101010101" pitchFamily="2" charset="-122"/>
              </a:rPr>
              <a:t>types of </a:t>
            </a:r>
            <a:r>
              <a:rPr lang="en-US" altLang="zh-CN" sz="2000" dirty="0" smtClean="0">
                <a:ea typeface="SimSun" panose="02010600030101010101" pitchFamily="2" charset="-122"/>
              </a:rPr>
              <a:t>objects</a:t>
            </a:r>
          </a:p>
          <a:p>
            <a:pPr lvl="1"/>
            <a:r>
              <a:rPr lang="en-US" altLang="zh-CN" sz="2000" dirty="0" smtClean="0">
                <a:ea typeface="SimSun" panose="02010600030101010101" pitchFamily="2" charset="-122"/>
              </a:rPr>
              <a:t>Paper(14376</a:t>
            </a:r>
            <a:r>
              <a:rPr lang="en-US" altLang="zh-CN" sz="2000" dirty="0">
                <a:ea typeface="SimSun" panose="02010600030101010101" pitchFamily="2" charset="-122"/>
              </a:rPr>
              <a:t>), Conf</a:t>
            </a:r>
            <a:r>
              <a:rPr lang="en-US" altLang="zh-CN" sz="2000" dirty="0" smtClean="0">
                <a:ea typeface="SimSun" panose="02010600030101010101" pitchFamily="2" charset="-122"/>
              </a:rPr>
              <a:t>.(</a:t>
            </a:r>
            <a:r>
              <a:rPr lang="en-US" altLang="zh-CN" sz="2000" dirty="0">
                <a:ea typeface="SimSun" panose="02010600030101010101" pitchFamily="2" charset="-122"/>
              </a:rPr>
              <a:t>20), </a:t>
            </a:r>
            <a:r>
              <a:rPr lang="en-US" altLang="zh-CN" sz="2000" dirty="0" smtClean="0">
                <a:ea typeface="SimSun" panose="02010600030101010101" pitchFamily="2" charset="-122"/>
              </a:rPr>
              <a:t>Author(14475</a:t>
            </a:r>
            <a:r>
              <a:rPr lang="en-US" altLang="zh-CN" sz="2000" dirty="0">
                <a:ea typeface="SimSun" panose="02010600030101010101" pitchFamily="2" charset="-122"/>
              </a:rPr>
              <a:t>), </a:t>
            </a:r>
            <a:r>
              <a:rPr lang="en-US" altLang="zh-CN" sz="2000" dirty="0" smtClean="0">
                <a:ea typeface="SimSun" panose="02010600030101010101" pitchFamily="2" charset="-122"/>
              </a:rPr>
              <a:t>Term(8920)</a:t>
            </a:r>
          </a:p>
          <a:p>
            <a:r>
              <a:rPr lang="en-US" altLang="zh-CN" sz="2000" dirty="0" smtClean="0">
                <a:ea typeface="SimSun" panose="02010600030101010101" pitchFamily="2" charset="-122"/>
              </a:rPr>
              <a:t>Three </a:t>
            </a:r>
            <a:r>
              <a:rPr lang="en-US" altLang="zh-CN" sz="2000" dirty="0">
                <a:ea typeface="SimSun" panose="02010600030101010101" pitchFamily="2" charset="-122"/>
              </a:rPr>
              <a:t>types of </a:t>
            </a:r>
            <a:r>
              <a:rPr lang="en-US" altLang="zh-CN" sz="2000" dirty="0" smtClean="0">
                <a:ea typeface="SimSun" panose="02010600030101010101" pitchFamily="2" charset="-122"/>
              </a:rPr>
              <a:t>relations</a:t>
            </a:r>
          </a:p>
          <a:p>
            <a:pPr lvl="1"/>
            <a:r>
              <a:rPr lang="en-US" altLang="zh-CN" sz="2000" dirty="0" smtClean="0">
                <a:ea typeface="SimSun" panose="02010600030101010101" pitchFamily="2" charset="-122"/>
              </a:rPr>
              <a:t>Paper-conf</a:t>
            </a:r>
            <a:r>
              <a:rPr lang="en-US" altLang="zh-CN" sz="2000" dirty="0">
                <a:ea typeface="SimSun" panose="02010600030101010101" pitchFamily="2" charset="-122"/>
              </a:rPr>
              <a:t>., paper-author, </a:t>
            </a:r>
            <a:r>
              <a:rPr lang="en-US" altLang="zh-CN" sz="2000" dirty="0" smtClean="0">
                <a:ea typeface="SimSun" panose="02010600030101010101" pitchFamily="2" charset="-122"/>
              </a:rPr>
              <a:t>paper-term</a:t>
            </a:r>
          </a:p>
          <a:p>
            <a:r>
              <a:rPr lang="en-US" altLang="zh-CN" sz="2000" dirty="0" smtClean="0">
                <a:ea typeface="SimSun" panose="02010600030101010101" pitchFamily="2" charset="-122"/>
              </a:rPr>
              <a:t>Algorithms </a:t>
            </a:r>
            <a:r>
              <a:rPr lang="en-US" altLang="zh-CN" sz="2000" dirty="0">
                <a:ea typeface="SimSun" panose="02010600030101010101" pitchFamily="2" charset="-122"/>
              </a:rPr>
              <a:t>for </a:t>
            </a:r>
            <a:r>
              <a:rPr lang="en-US" altLang="zh-CN" sz="2000" dirty="0" smtClean="0">
                <a:ea typeface="SimSun" panose="02010600030101010101" pitchFamily="2" charset="-122"/>
              </a:rPr>
              <a:t>comparison</a:t>
            </a:r>
          </a:p>
          <a:p>
            <a:pPr lvl="1"/>
            <a:r>
              <a:rPr lang="en-US" altLang="zh-CN" sz="2000" dirty="0" smtClean="0">
                <a:ea typeface="SimSun" panose="02010600030101010101" pitchFamily="2" charset="-122"/>
              </a:rPr>
              <a:t>LLGC </a:t>
            </a:r>
            <a:r>
              <a:rPr lang="en-US" altLang="zh-CN" sz="2000" dirty="0">
                <a:ea typeface="SimSun" panose="02010600030101010101" pitchFamily="2" charset="-122"/>
              </a:rPr>
              <a:t>[Zhou et al. </a:t>
            </a:r>
            <a:r>
              <a:rPr lang="en-US" altLang="zh-CN" sz="2000" dirty="0" smtClean="0">
                <a:ea typeface="SimSun" panose="02010600030101010101" pitchFamily="2" charset="-122"/>
              </a:rPr>
              <a:t>NIPS’03]</a:t>
            </a:r>
          </a:p>
          <a:p>
            <a:pPr lvl="1"/>
            <a:r>
              <a:rPr lang="en-US" altLang="zh-CN" sz="2000" dirty="0" err="1" smtClean="0">
                <a:ea typeface="SimSun" panose="02010600030101010101" pitchFamily="2" charset="-122"/>
              </a:rPr>
              <a:t>wvRN</a:t>
            </a:r>
            <a:r>
              <a:rPr lang="en-US" altLang="zh-CN" sz="2000" dirty="0">
                <a:ea typeface="SimSun" panose="02010600030101010101" pitchFamily="2" charset="-122"/>
              </a:rPr>
              <a:t>) [</a:t>
            </a:r>
            <a:r>
              <a:rPr lang="en-US" altLang="zh-CN" sz="2000" dirty="0" err="1">
                <a:ea typeface="SimSun" panose="02010600030101010101" pitchFamily="2" charset="-122"/>
              </a:rPr>
              <a:t>Macskassy</a:t>
            </a:r>
            <a:r>
              <a:rPr lang="en-US" altLang="zh-CN" sz="2000" dirty="0">
                <a:ea typeface="SimSun" panose="02010600030101010101" pitchFamily="2" charset="-122"/>
              </a:rPr>
              <a:t> et al. </a:t>
            </a:r>
            <a:r>
              <a:rPr lang="en-US" altLang="zh-CN" sz="2000" dirty="0" smtClean="0">
                <a:ea typeface="SimSun" panose="02010600030101010101" pitchFamily="2" charset="-122"/>
              </a:rPr>
              <a:t>JMLR’07]</a:t>
            </a:r>
          </a:p>
          <a:p>
            <a:pPr lvl="1"/>
            <a:r>
              <a:rPr lang="en-US" altLang="zh-CN" sz="2000" dirty="0" err="1" smtClean="0">
                <a:ea typeface="SimSun" panose="02010600030101010101" pitchFamily="2" charset="-122"/>
              </a:rPr>
              <a:t>nLB</a:t>
            </a:r>
            <a:r>
              <a:rPr lang="en-US" altLang="zh-CN" sz="2000" dirty="0" smtClean="0">
                <a:ea typeface="SimSun" panose="02010600030101010101" pitchFamily="2" charset="-122"/>
              </a:rPr>
              <a:t> </a:t>
            </a:r>
            <a:r>
              <a:rPr lang="en-US" altLang="zh-CN" sz="2000" dirty="0">
                <a:ea typeface="SimSun" panose="02010600030101010101" pitchFamily="2" charset="-122"/>
              </a:rPr>
              <a:t>[Lu et al. </a:t>
            </a:r>
            <a:r>
              <a:rPr lang="en-US" altLang="zh-CN" sz="2000" dirty="0" smtClean="0">
                <a:ea typeface="SimSun" panose="02010600030101010101" pitchFamily="2" charset="-122"/>
              </a:rPr>
              <a:t>ICML’03</a:t>
            </a:r>
            <a:r>
              <a:rPr lang="en-US" altLang="zh-CN" sz="2000" dirty="0">
                <a:ea typeface="SimSun" panose="02010600030101010101" pitchFamily="2" charset="-122"/>
              </a:rPr>
              <a:t>, </a:t>
            </a:r>
            <a:r>
              <a:rPr lang="en-US" altLang="zh-CN" sz="2000" dirty="0" err="1">
                <a:ea typeface="SimSun" panose="02010600030101010101" pitchFamily="2" charset="-122"/>
              </a:rPr>
              <a:t>Macskassy</a:t>
            </a:r>
            <a:r>
              <a:rPr lang="en-US" altLang="zh-CN" sz="2000" dirty="0">
                <a:ea typeface="SimSun" panose="02010600030101010101" pitchFamily="2" charset="-122"/>
              </a:rPr>
              <a:t> et al. </a:t>
            </a:r>
            <a:r>
              <a:rPr lang="en-US" altLang="zh-CN" sz="2000" dirty="0" smtClean="0">
                <a:ea typeface="SimSun" panose="02010600030101010101" pitchFamily="2" charset="-122"/>
              </a:rPr>
              <a:t>JMLR’07]</a:t>
            </a:r>
            <a:endParaRPr lang="en-US" altLang="zh-CN" sz="2000" dirty="0" smtClean="0">
              <a:effectLst>
                <a:outerShdw blurRad="38100" dist="38100" dir="2700000" algn="tl">
                  <a:srgbClr val="C0C0C0"/>
                </a:outerShdw>
              </a:effectLst>
              <a:ea typeface="SimSun" panose="02010600030101010101" pitchFamily="2" charset="-122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284" y="4711567"/>
            <a:ext cx="7050087" cy="195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ounded Rectangle 2"/>
          <p:cNvSpPr>
            <a:spLocks noChangeArrowheads="1"/>
          </p:cNvSpPr>
          <p:nvPr/>
        </p:nvSpPr>
        <p:spPr bwMode="auto">
          <a:xfrm>
            <a:off x="10954970" y="1365117"/>
            <a:ext cx="952500" cy="1489075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8" name="Rounded Rectangle 9"/>
          <p:cNvSpPr>
            <a:spLocks noChangeArrowheads="1"/>
          </p:cNvSpPr>
          <p:nvPr/>
        </p:nvSpPr>
        <p:spPr bwMode="auto">
          <a:xfrm>
            <a:off x="10970845" y="3146292"/>
            <a:ext cx="952500" cy="1565275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9" name="Rounded Rectangle 10"/>
          <p:cNvSpPr>
            <a:spLocks noChangeArrowheads="1"/>
          </p:cNvSpPr>
          <p:nvPr/>
        </p:nvSpPr>
        <p:spPr bwMode="auto">
          <a:xfrm>
            <a:off x="10269171" y="4946516"/>
            <a:ext cx="1082675" cy="169545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674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64701"/>
            <a:ext cx="12192000" cy="725905"/>
          </a:xfrm>
        </p:spPr>
        <p:txBody>
          <a:bodyPr vert="horz" lIns="92075" tIns="46038" rIns="92075" bIns="46038" rtlCol="0" anchor="ctr">
            <a:noAutofit/>
          </a:bodyPr>
          <a:lstStyle/>
          <a:p>
            <a:r>
              <a:rPr lang="en-US" altLang="zh-CN" sz="4000" b="1" dirty="0" smtClean="0">
                <a:ea typeface="SimSun" pitchFamily="2" charset="-122"/>
              </a:rPr>
              <a:t>Mining Heterogeneous Information Networks</a:t>
            </a:r>
            <a:endParaRPr lang="en-US" altLang="zh-CN" sz="3600" b="1" dirty="0">
              <a:ea typeface="SimSun" panose="02010600030101010101" pitchFamily="2" charset="-122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29389" y="1155029"/>
            <a:ext cx="10018538" cy="5378116"/>
          </a:xfrm>
        </p:spPr>
        <p:txBody>
          <a:bodyPr vert="horz" lIns="92075" tIns="46038" rIns="92075" bIns="46038" rtlCol="0">
            <a:noAutofit/>
          </a:bodyPr>
          <a:lstStyle/>
          <a:p>
            <a:r>
              <a:rPr lang="en-US" altLang="zh-CN" dirty="0">
                <a:ea typeface="SimSun" panose="02010600030101010101" pitchFamily="2" charset="-122"/>
              </a:rPr>
              <a:t>Homogeneous networks can often be derived from their original heterogeneous networks</a:t>
            </a:r>
          </a:p>
          <a:p>
            <a:pPr lvl="1"/>
            <a:r>
              <a:rPr lang="en-US" altLang="zh-CN" dirty="0" smtClean="0">
                <a:ea typeface="SimSun" panose="02010600030101010101" pitchFamily="2" charset="-122"/>
              </a:rPr>
              <a:t>Ex.  Coauthor </a:t>
            </a:r>
            <a:r>
              <a:rPr lang="en-US" altLang="zh-CN" dirty="0">
                <a:ea typeface="SimSun" panose="02010600030101010101" pitchFamily="2" charset="-122"/>
              </a:rPr>
              <a:t>networks can be derived from author-paper-conference networks by projection on </a:t>
            </a:r>
            <a:r>
              <a:rPr lang="en-US" altLang="zh-CN" dirty="0" smtClean="0">
                <a:ea typeface="SimSun" panose="02010600030101010101" pitchFamily="2" charset="-122"/>
              </a:rPr>
              <a:t>authors</a:t>
            </a:r>
            <a:endParaRPr lang="en-US" altLang="zh-CN" dirty="0">
              <a:ea typeface="SimSun" panose="02010600030101010101" pitchFamily="2" charset="-122"/>
            </a:endParaRPr>
          </a:p>
          <a:p>
            <a:pPr lvl="1"/>
            <a:r>
              <a:rPr lang="en-US" altLang="zh-CN" dirty="0">
                <a:ea typeface="SimSun" panose="02010600030101010101" pitchFamily="2" charset="-122"/>
              </a:rPr>
              <a:t>Paper citation networks can be derived from a complete bibliographic network with papers and citations projected</a:t>
            </a:r>
          </a:p>
          <a:p>
            <a:r>
              <a:rPr lang="en-US" altLang="zh-CN" dirty="0">
                <a:ea typeface="SimSun" panose="02010600030101010101" pitchFamily="2" charset="-122"/>
              </a:rPr>
              <a:t>Heterogeneous </a:t>
            </a:r>
            <a:r>
              <a:rPr lang="en-US" altLang="zh-CN" dirty="0" smtClean="0">
                <a:ea typeface="SimSun" panose="02010600030101010101" pitchFamily="2" charset="-122"/>
              </a:rPr>
              <a:t>networks carry richer </a:t>
            </a:r>
            <a:r>
              <a:rPr lang="en-US" altLang="zh-CN" dirty="0">
                <a:ea typeface="SimSun" panose="02010600030101010101" pitchFamily="2" charset="-122"/>
              </a:rPr>
              <a:t>information than </a:t>
            </a:r>
            <a:r>
              <a:rPr lang="en-US" altLang="zh-CN" dirty="0" smtClean="0">
                <a:ea typeface="SimSun" panose="02010600030101010101" pitchFamily="2" charset="-122"/>
              </a:rPr>
              <a:t>their </a:t>
            </a:r>
            <a:r>
              <a:rPr lang="en-US" altLang="zh-CN" dirty="0">
                <a:ea typeface="SimSun" panose="02010600030101010101" pitchFamily="2" charset="-122"/>
              </a:rPr>
              <a:t>corresponding projected homogeneous networks</a:t>
            </a:r>
          </a:p>
          <a:p>
            <a:r>
              <a:rPr lang="en-US" altLang="zh-CN" dirty="0">
                <a:ea typeface="SimSun" panose="02010600030101010101" pitchFamily="2" charset="-122"/>
              </a:rPr>
              <a:t>Typed heterogeneous </a:t>
            </a:r>
            <a:r>
              <a:rPr lang="en-US" altLang="zh-CN" dirty="0" smtClean="0">
                <a:ea typeface="SimSun" panose="02010600030101010101" pitchFamily="2" charset="-122"/>
              </a:rPr>
              <a:t>network </a:t>
            </a:r>
            <a:r>
              <a:rPr lang="en-US" altLang="zh-CN" dirty="0">
                <a:ea typeface="SimSun" panose="02010600030101010101" pitchFamily="2" charset="-122"/>
              </a:rPr>
              <a:t>vs. non-typed heterogeneous</a:t>
            </a:r>
            <a:r>
              <a:rPr lang="en-US" altLang="zh-CN" dirty="0" smtClean="0">
                <a:ea typeface="SimSun" panose="02010600030101010101" pitchFamily="2" charset="-122"/>
              </a:rPr>
              <a:t> network (i.e</a:t>
            </a:r>
            <a:r>
              <a:rPr lang="en-US" altLang="zh-CN" dirty="0">
                <a:ea typeface="SimSun" panose="02010600030101010101" pitchFamily="2" charset="-122"/>
              </a:rPr>
              <a:t>., not distinguishing different types of nodes)</a:t>
            </a:r>
          </a:p>
          <a:p>
            <a:pPr lvl="1"/>
            <a:r>
              <a:rPr lang="en-US" altLang="zh-CN" dirty="0">
                <a:ea typeface="SimSun" panose="02010600030101010101" pitchFamily="2" charset="-122"/>
              </a:rPr>
              <a:t>Typed nodes and links imply </a:t>
            </a:r>
            <a:r>
              <a:rPr lang="en-US" altLang="zh-CN" dirty="0" smtClean="0">
                <a:ea typeface="SimSun" panose="02010600030101010101" pitchFamily="2" charset="-122"/>
              </a:rPr>
              <a:t>more structures, leading </a:t>
            </a:r>
            <a:r>
              <a:rPr lang="en-US" altLang="zh-CN" dirty="0">
                <a:ea typeface="SimSun" panose="02010600030101010101" pitchFamily="2" charset="-122"/>
              </a:rPr>
              <a:t>to </a:t>
            </a:r>
            <a:r>
              <a:rPr lang="en-US" altLang="zh-CN" dirty="0" smtClean="0">
                <a:ea typeface="SimSun" panose="02010600030101010101" pitchFamily="2" charset="-122"/>
              </a:rPr>
              <a:t>richer discovery</a:t>
            </a:r>
            <a:endParaRPr lang="en-US" altLang="zh-CN" dirty="0">
              <a:ea typeface="SimSun" panose="02010600030101010101" pitchFamily="2" charset="-122"/>
            </a:endParaRPr>
          </a:p>
          <a:p>
            <a:r>
              <a:rPr lang="en-US" altLang="zh-CN" dirty="0" smtClean="0">
                <a:ea typeface="SimSun" panose="02010600030101010101" pitchFamily="2" charset="-122"/>
              </a:rPr>
              <a:t>Mining </a:t>
            </a:r>
            <a:r>
              <a:rPr lang="en-US" altLang="zh-CN" i="1" dirty="0" smtClean="0">
                <a:ea typeface="SimSun" panose="02010600030101010101" pitchFamily="2" charset="-122"/>
              </a:rPr>
              <a:t>semi-structured</a:t>
            </a:r>
            <a:r>
              <a:rPr lang="en-US" altLang="zh-CN" dirty="0" smtClean="0">
                <a:ea typeface="SimSun" panose="02010600030101010101" pitchFamily="2" charset="-122"/>
              </a:rPr>
              <a:t> heterogeneous information networks</a:t>
            </a:r>
            <a:endParaRPr lang="en-US" altLang="zh-CN" dirty="0">
              <a:ea typeface="SimSun" panose="02010600030101010101" pitchFamily="2" charset="-122"/>
            </a:endParaRPr>
          </a:p>
          <a:p>
            <a:pPr lvl="1"/>
            <a:r>
              <a:rPr lang="en-US" altLang="zh-CN" dirty="0" smtClean="0">
                <a:ea typeface="SimSun" panose="02010600030101010101" pitchFamily="2" charset="-122"/>
              </a:rPr>
              <a:t>Clustering, ranking, classification, prediction, similarity search, etc.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8852" y="1293574"/>
            <a:ext cx="2223075" cy="2271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287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CN" sz="4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Object Ranking in Each Class: Experiment</a:t>
            </a:r>
            <a:endParaRPr lang="en-US" altLang="en-US" sz="4000" kern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301" y="1188195"/>
            <a:ext cx="11006273" cy="1360452"/>
          </a:xfrm>
        </p:spPr>
        <p:txBody>
          <a:bodyPr/>
          <a:lstStyle/>
          <a:p>
            <a:r>
              <a:rPr lang="en-US" altLang="zh-CN" sz="2400" dirty="0" smtClean="0">
                <a:ea typeface="SimSun" panose="02010600030101010101" pitchFamily="2" charset="-122"/>
              </a:rPr>
              <a:t>DBLP</a:t>
            </a:r>
            <a:r>
              <a:rPr lang="en-US" altLang="zh-CN" sz="2400" dirty="0">
                <a:ea typeface="SimSun" panose="02010600030101010101" pitchFamily="2" charset="-122"/>
              </a:rPr>
              <a:t>: 4-fields data set (DB, DM, AI, IR) forming a </a:t>
            </a:r>
            <a:r>
              <a:rPr lang="en-US" altLang="zh-CN" sz="2400" dirty="0" err="1">
                <a:ea typeface="SimSun" panose="02010600030101010101" pitchFamily="2" charset="-122"/>
              </a:rPr>
              <a:t>heterog</a:t>
            </a:r>
            <a:r>
              <a:rPr lang="en-US" altLang="zh-CN" sz="2400" dirty="0">
                <a:ea typeface="SimSun" panose="02010600030101010101" pitchFamily="2" charset="-122"/>
              </a:rPr>
              <a:t>. info. </a:t>
            </a:r>
            <a:r>
              <a:rPr lang="en-US" altLang="zh-CN" sz="2400" dirty="0" smtClean="0">
                <a:ea typeface="SimSun" panose="02010600030101010101" pitchFamily="2" charset="-122"/>
              </a:rPr>
              <a:t>Network</a:t>
            </a:r>
          </a:p>
          <a:p>
            <a:r>
              <a:rPr lang="en-US" altLang="zh-CN" sz="2400" dirty="0" smtClean="0">
                <a:ea typeface="SimSun" panose="02010600030101010101" pitchFamily="2" charset="-122"/>
              </a:rPr>
              <a:t>Rank </a:t>
            </a:r>
            <a:r>
              <a:rPr lang="en-US" altLang="zh-CN" sz="2400" dirty="0">
                <a:ea typeface="SimSun" panose="02010600030101010101" pitchFamily="2" charset="-122"/>
              </a:rPr>
              <a:t>objects within each class (with extremely limited label </a:t>
            </a:r>
            <a:r>
              <a:rPr lang="en-US" altLang="zh-CN" sz="2400" dirty="0" smtClean="0">
                <a:ea typeface="SimSun" panose="02010600030101010101" pitchFamily="2" charset="-122"/>
              </a:rPr>
              <a:t>information)</a:t>
            </a:r>
          </a:p>
          <a:p>
            <a:r>
              <a:rPr lang="en-US" altLang="zh-CN" sz="2400" dirty="0" smtClean="0">
                <a:ea typeface="SimSun" panose="02010600030101010101" pitchFamily="2" charset="-122"/>
              </a:rPr>
              <a:t>Obtain </a:t>
            </a:r>
            <a:r>
              <a:rPr lang="en-US" altLang="zh-CN" sz="2400" dirty="0">
                <a:ea typeface="SimSun" panose="02010600030101010101" pitchFamily="2" charset="-122"/>
              </a:rPr>
              <a:t>high classification accuracy and excellent ranking within each class</a:t>
            </a:r>
          </a:p>
          <a:p>
            <a:endParaRPr lang="en-US" altLang="zh-CN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969514" y="2615121"/>
          <a:ext cx="8137525" cy="3894143"/>
        </p:xfrm>
        <a:graphic>
          <a:graphicData uri="http://schemas.openxmlformats.org/drawingml/2006/table">
            <a:tbl>
              <a:tblPr/>
              <a:tblGrid>
                <a:gridCol w="1751013"/>
                <a:gridCol w="1751012"/>
                <a:gridCol w="1974850"/>
                <a:gridCol w="1276350"/>
                <a:gridCol w="1384300"/>
              </a:tblGrid>
              <a:tr h="3540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12076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12076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Database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12076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Data Mining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12076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AI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12076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IR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354013">
                <a:tc rowSpan="5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12076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Top-5 ranked conferences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12076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VLDB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12076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KDD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12076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IJCAI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12076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SIGIR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D0D0"/>
                    </a:solidFill>
                  </a:tcPr>
                </a:tc>
              </a:tr>
              <a:tr h="3540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12076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SIGMOD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12076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SDM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12076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AAAI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12076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ECIR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4E9E9"/>
                    </a:solidFill>
                  </a:tcPr>
                </a:tc>
              </a:tr>
              <a:tr h="3540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12076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ICDE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12076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ICDM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12076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ICML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12076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CIKM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D0D0"/>
                    </a:solidFill>
                  </a:tcPr>
                </a:tc>
              </a:tr>
              <a:tr h="3540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12076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PODS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12076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PKDD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12076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CVPR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12076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WWW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4E9E9"/>
                    </a:solidFill>
                  </a:tcPr>
                </a:tc>
              </a:tr>
              <a:tr h="3540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12076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EDBT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12076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PAKDD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12076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ECML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12076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WSDM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D0D0"/>
                    </a:solidFill>
                  </a:tcPr>
                </a:tc>
              </a:tr>
              <a:tr h="354013">
                <a:tc rowSpan="5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12076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Top-5 ranked terms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12076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data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12076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mining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12076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learning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12076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retrieval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4E9E9"/>
                    </a:solidFill>
                  </a:tcPr>
                </a:tc>
              </a:tr>
              <a:tr h="3540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12076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database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12076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data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12076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knowledge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12076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information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D0D0"/>
                    </a:solidFill>
                  </a:tcPr>
                </a:tc>
              </a:tr>
              <a:tr h="3540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12076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query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12076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clustering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12076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reasoning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12076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web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4E9E9"/>
                    </a:solidFill>
                  </a:tcPr>
                </a:tc>
              </a:tr>
              <a:tr h="3540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12076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system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12076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classification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12076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logic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12076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search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D0D0"/>
                    </a:solidFill>
                  </a:tcPr>
                </a:tc>
              </a:tr>
              <a:tr h="3540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12076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xml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12076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frequent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12076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cognition</a:t>
                      </a:r>
                      <a:endParaRPr kumimoji="0" lang="zh-CN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170981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8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12076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00CC00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alibri" panose="020F0502020204030204" pitchFamily="34" charset="0"/>
                        </a:rPr>
                        <a:t>text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4E9E9"/>
                    </a:solidFill>
                  </a:tcPr>
                </a:tc>
              </a:tr>
            </a:tbl>
          </a:graphicData>
        </a:graphic>
      </p:graphicFrame>
      <p:cxnSp>
        <p:nvCxnSpPr>
          <p:cNvPr id="5" name="Straight Connector 6"/>
          <p:cNvCxnSpPr>
            <a:cxnSpLocks noChangeShapeType="1"/>
          </p:cNvCxnSpPr>
          <p:nvPr/>
        </p:nvCxnSpPr>
        <p:spPr bwMode="auto">
          <a:xfrm>
            <a:off x="1725038" y="4748721"/>
            <a:ext cx="86868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51552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43363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-2111236"/>
            <a:ext cx="12191999" cy="9144939"/>
          </a:xfrm>
        </p:spPr>
      </p:pic>
      <p:sp>
        <p:nvSpPr>
          <p:cNvPr id="14336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942638" y="6569075"/>
            <a:ext cx="1249362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170981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6600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SzPct val="80000"/>
              <a:buFont typeface="Wingdings" panose="05000000000000000000" pitchFamily="2" charset="2"/>
              <a:buChar char="§"/>
              <a:defRPr sz="2000">
                <a:solidFill>
                  <a:srgbClr val="12076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F753CF1-1167-417B-AD43-3D71E0376B65}" type="slidenum">
              <a:rPr lang="zh-CN" altLang="en-US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r>
              <a:rPr lang="en-US" altLang="zh-CN" sz="1200">
                <a:solidFill>
                  <a:srgbClr val="000000"/>
                </a:solidFill>
                <a:latin typeface="SimSun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661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0474" y="221680"/>
            <a:ext cx="12488779" cy="738909"/>
          </a:xfrm>
        </p:spPr>
        <p:txBody>
          <a:bodyPr>
            <a:normAutofit/>
          </a:bodyPr>
          <a:lstStyle/>
          <a:p>
            <a:pPr defTabSz="1219110"/>
            <a:r>
              <a:rPr lang="en-US" altLang="zh-CN" dirty="0" smtClean="0">
                <a:ea typeface="SimSun" panose="02010600030101010101" pitchFamily="2" charset="-122"/>
              </a:rPr>
              <a:t>Outline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6039" y="1163524"/>
            <a:ext cx="10488163" cy="5579856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zh-CN" sz="2400" b="1" dirty="0">
                <a:ea typeface="SimSun" panose="02010600030101010101" pitchFamily="2" charset="-122"/>
              </a:rPr>
              <a:t>Motivation:</a:t>
            </a:r>
            <a:r>
              <a:rPr lang="en-US" altLang="zh-CN" sz="2400" dirty="0">
                <a:ea typeface="SimSun" panose="02010600030101010101" pitchFamily="2" charset="-122"/>
              </a:rPr>
              <a:t> Why Mining Information Networks?</a:t>
            </a:r>
          </a:p>
          <a:p>
            <a:pPr>
              <a:spcAft>
                <a:spcPts val="600"/>
              </a:spcAft>
            </a:pPr>
            <a:r>
              <a:rPr lang="en-US" altLang="zh-CN" sz="2400" b="1" dirty="0">
                <a:ea typeface="SimSun" panose="02010600030101010101" pitchFamily="2" charset="-122"/>
              </a:rPr>
              <a:t>Part I:</a:t>
            </a:r>
            <a:r>
              <a:rPr lang="en-US" altLang="zh-CN" sz="2400" dirty="0">
                <a:ea typeface="SimSun" panose="02010600030101010101" pitchFamily="2" charset="-122"/>
              </a:rPr>
              <a:t> </a:t>
            </a:r>
            <a:r>
              <a:rPr lang="en-US" altLang="zh-CN" sz="2400" dirty="0" smtClean="0">
                <a:ea typeface="SimSun" panose="02010600030101010101" pitchFamily="2" charset="-122"/>
              </a:rPr>
              <a:t>Clustering </a:t>
            </a:r>
            <a:r>
              <a:rPr lang="en-US" altLang="zh-CN" sz="2400" dirty="0">
                <a:ea typeface="SimSun" panose="02010600030101010101" pitchFamily="2" charset="-122"/>
              </a:rPr>
              <a:t>and Ranking in </a:t>
            </a:r>
            <a:r>
              <a:rPr lang="en-US" altLang="zh-CN" sz="2400" dirty="0" smtClean="0">
                <a:ea typeface="SimSun" panose="02010600030101010101" pitchFamily="2" charset="-122"/>
              </a:rPr>
              <a:t>Heterogeneous Information </a:t>
            </a:r>
            <a:r>
              <a:rPr lang="en-US" altLang="zh-CN" sz="2400" dirty="0">
                <a:ea typeface="SimSun" panose="02010600030101010101" pitchFamily="2" charset="-122"/>
              </a:rPr>
              <a:t>Networks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>
                <a:ea typeface="SimSun" panose="02010600030101010101" pitchFamily="2" charset="-122"/>
              </a:rPr>
              <a:t>Clustering and Ranking in Information Networks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>
                <a:ea typeface="SimSun" panose="02010600030101010101" pitchFamily="2" charset="-122"/>
              </a:rPr>
              <a:t>Similarity Search in Information Networks </a:t>
            </a:r>
            <a:endParaRPr lang="en-US" altLang="zh-CN" sz="2400" dirty="0" smtClean="0">
              <a:ea typeface="SimSun" panose="02010600030101010101" pitchFamily="2" charset="-122"/>
            </a:endParaRPr>
          </a:p>
          <a:p>
            <a:pPr lvl="1">
              <a:spcAft>
                <a:spcPts val="600"/>
              </a:spcAft>
            </a:pPr>
            <a:r>
              <a:rPr lang="en-US" altLang="zh-CN" sz="2400" dirty="0" smtClean="0">
                <a:ea typeface="SimSun" panose="02010600030101010101" pitchFamily="2" charset="-122"/>
              </a:rPr>
              <a:t>User-Guided </a:t>
            </a:r>
            <a:r>
              <a:rPr lang="en-US" altLang="zh-CN" sz="2400" dirty="0">
                <a:ea typeface="SimSun" panose="02010600030101010101" pitchFamily="2" charset="-122"/>
              </a:rPr>
              <a:t>Meta-Path based </a:t>
            </a:r>
            <a:r>
              <a:rPr lang="en-US" altLang="zh-CN" sz="2400" dirty="0" smtClean="0">
                <a:ea typeface="SimSun" panose="02010600030101010101" pitchFamily="2" charset="-122"/>
              </a:rPr>
              <a:t>Clustering </a:t>
            </a:r>
            <a:r>
              <a:rPr lang="en-US" altLang="zh-CN" sz="2400" dirty="0">
                <a:ea typeface="SimSun" panose="02010600030101010101" pitchFamily="2" charset="-122"/>
              </a:rPr>
              <a:t>in </a:t>
            </a:r>
            <a:r>
              <a:rPr lang="en-US" altLang="zh-CN" sz="2400" dirty="0" smtClean="0">
                <a:ea typeface="SimSun" panose="02010600030101010101" pitchFamily="2" charset="-122"/>
              </a:rPr>
              <a:t>Heterogeneous Networks</a:t>
            </a:r>
            <a:endParaRPr lang="en-US" altLang="zh-CN" sz="2400" dirty="0">
              <a:ea typeface="SimSun" panose="02010600030101010101" pitchFamily="2" charset="-122"/>
            </a:endParaRPr>
          </a:p>
          <a:p>
            <a:pPr>
              <a:spcAft>
                <a:spcPts val="600"/>
              </a:spcAft>
            </a:pPr>
            <a:r>
              <a:rPr lang="en-US" altLang="zh-CN" sz="2400" b="1" dirty="0" smtClean="0">
                <a:ea typeface="SimSun" panose="02010600030101010101" pitchFamily="2" charset="-122"/>
              </a:rPr>
              <a:t>Part </a:t>
            </a:r>
            <a:r>
              <a:rPr lang="en-US" altLang="zh-CN" sz="2400" b="1" dirty="0">
                <a:ea typeface="SimSun" panose="02010600030101010101" pitchFamily="2" charset="-122"/>
              </a:rPr>
              <a:t>II: </a:t>
            </a:r>
            <a:r>
              <a:rPr lang="en-US" altLang="zh-CN" sz="2400" dirty="0" smtClean="0">
                <a:ea typeface="SimSun" panose="02010600030101010101" pitchFamily="2" charset="-122"/>
              </a:rPr>
              <a:t>Classification and Prediction in Heterogeneous Information </a:t>
            </a:r>
            <a:r>
              <a:rPr lang="en-US" altLang="zh-CN" sz="2400" dirty="0">
                <a:ea typeface="SimSun" panose="02010600030101010101" pitchFamily="2" charset="-122"/>
              </a:rPr>
              <a:t>Networks</a:t>
            </a:r>
            <a:r>
              <a:rPr lang="en-US" altLang="zh-CN" sz="2400" b="1" dirty="0">
                <a:ea typeface="SimSun" panose="02010600030101010101" pitchFamily="2" charset="-122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>
                <a:ea typeface="SimSun" panose="02010600030101010101" pitchFamily="2" charset="-122"/>
              </a:rPr>
              <a:t>Classification of Heterogeneous </a:t>
            </a:r>
            <a:r>
              <a:rPr lang="en-US" altLang="zh-CN" sz="2400" dirty="0" smtClean="0">
                <a:ea typeface="SimSun" panose="02010600030101010101" pitchFamily="2" charset="-122"/>
              </a:rPr>
              <a:t>Information </a:t>
            </a:r>
            <a:r>
              <a:rPr lang="en-US" altLang="zh-CN" sz="2400" dirty="0">
                <a:ea typeface="SimSun" panose="02010600030101010101" pitchFamily="2" charset="-122"/>
              </a:rPr>
              <a:t>Networks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 smtClean="0">
                <a:ea typeface="SimSun" panose="02010600030101010101" pitchFamily="2" charset="-122"/>
              </a:rPr>
              <a:t>Relationship </a:t>
            </a:r>
            <a:r>
              <a:rPr lang="en-US" altLang="zh-CN" sz="2400" dirty="0">
                <a:ea typeface="SimSun" panose="02010600030101010101" pitchFamily="2" charset="-122"/>
              </a:rPr>
              <a:t>Prediction in Heterogeneous Information Networks</a:t>
            </a:r>
            <a:r>
              <a:rPr lang="en-US" altLang="zh-CN" sz="2400" b="1" dirty="0">
                <a:ea typeface="SimSun" panose="02010600030101010101" pitchFamily="2" charset="-122"/>
              </a:rPr>
              <a:t> </a:t>
            </a:r>
            <a:endParaRPr lang="en-US" altLang="zh-CN" sz="2400" b="1" dirty="0" smtClean="0">
              <a:ea typeface="SimSun" panose="02010600030101010101" pitchFamily="2" charset="-122"/>
            </a:endParaRPr>
          </a:p>
          <a:p>
            <a:pPr lvl="1">
              <a:spcAft>
                <a:spcPts val="600"/>
              </a:spcAft>
            </a:pPr>
            <a:r>
              <a:rPr lang="en-US" altLang="zh-CN" sz="2400" dirty="0" smtClean="0">
                <a:ea typeface="SimSun" panose="02010600030101010101" pitchFamily="2" charset="-122"/>
              </a:rPr>
              <a:t>Recommendation with Heterogeneous Information Networks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 err="1" smtClean="0">
                <a:ea typeface="SimSun" panose="02010600030101010101" pitchFamily="2" charset="-122"/>
              </a:rPr>
              <a:t>ClusCite</a:t>
            </a:r>
            <a:r>
              <a:rPr lang="en-US" altLang="zh-CN" sz="2400" dirty="0" smtClean="0">
                <a:ea typeface="SimSun" panose="02010600030101010101" pitchFamily="2" charset="-122"/>
              </a:rPr>
              <a:t>: Citation Recommendation in </a:t>
            </a:r>
            <a:r>
              <a:rPr lang="en-US" altLang="zh-CN" sz="2400" dirty="0">
                <a:ea typeface="SimSun" panose="02010600030101010101" pitchFamily="2" charset="-122"/>
              </a:rPr>
              <a:t>Heterogeneous Information Networks </a:t>
            </a:r>
            <a:endParaRPr lang="en-US" altLang="zh-CN" sz="2400" dirty="0" smtClean="0">
              <a:ea typeface="SimSun" panose="02010600030101010101" pitchFamily="2" charset="-122"/>
            </a:endParaRPr>
          </a:p>
          <a:p>
            <a:pPr>
              <a:spcAft>
                <a:spcPts val="600"/>
              </a:spcAft>
            </a:pPr>
            <a:r>
              <a:rPr lang="en-US" altLang="zh-CN" sz="2400" dirty="0" smtClean="0">
                <a:ea typeface="SimSun" panose="02010600030101010101" pitchFamily="2" charset="-122"/>
              </a:rPr>
              <a:t>Summary</a:t>
            </a:r>
            <a:endParaRPr lang="en-US" altLang="zh-CN" sz="2400" dirty="0">
              <a:ea typeface="SimSun" panose="02010600030101010101" pitchFamily="2" charset="-122"/>
            </a:endParaRPr>
          </a:p>
          <a:p>
            <a:pPr lvl="1">
              <a:spcAft>
                <a:spcPts val="600"/>
              </a:spcAft>
            </a:pPr>
            <a:endParaRPr lang="en-US" altLang="zh-CN" sz="2400" b="1" dirty="0" smtClean="0">
              <a:ea typeface="SimSun" panose="02010600030101010101" pitchFamily="2" charset="-122"/>
            </a:endParaRPr>
          </a:p>
          <a:p>
            <a:pPr lvl="1">
              <a:spcAft>
                <a:spcPts val="600"/>
              </a:spcAft>
            </a:pPr>
            <a:endParaRPr lang="en-US" altLang="zh-CN" sz="2400" b="1" dirty="0" smtClean="0">
              <a:ea typeface="SimSun" panose="02010600030101010101" pitchFamily="2" charset="-122"/>
            </a:endParaRPr>
          </a:p>
        </p:txBody>
      </p:sp>
      <p:sp>
        <p:nvSpPr>
          <p:cNvPr id="4" name="AutoShape 8"/>
          <p:cNvSpPr>
            <a:spLocks noChangeArrowheads="1"/>
          </p:cNvSpPr>
          <p:nvPr/>
        </p:nvSpPr>
        <p:spPr bwMode="auto">
          <a:xfrm rot="9129169">
            <a:off x="10900021" y="3681159"/>
            <a:ext cx="381000" cy="3810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89488" y="1163547"/>
            <a:ext cx="4969443" cy="563639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30000"/>
              </a:spcBef>
            </a:pPr>
            <a:endParaRPr lang="en-US" altLang="zh-CN" sz="2400" dirty="0" smtClean="0">
              <a:solidFill>
                <a:srgbClr val="000000"/>
              </a:solidFill>
            </a:endParaRP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 rot="9129169">
            <a:off x="9648487" y="4730712"/>
            <a:ext cx="222907" cy="343191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92D05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0295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Relationship Prediction vs. Link Prediction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11096602" cy="53848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 smtClean="0"/>
              <a:t>Link prediction in homogeneous networks  [</a:t>
            </a:r>
            <a:r>
              <a:rPr lang="en-US" sz="2400" dirty="0" err="1" smtClean="0"/>
              <a:t>Liben-Nowell</a:t>
            </a:r>
            <a:r>
              <a:rPr lang="en-US" sz="2400" dirty="0" smtClean="0"/>
              <a:t> and Kleinberg, 2003, </a:t>
            </a:r>
            <a:r>
              <a:rPr lang="en-US" sz="2400" dirty="0" err="1" smtClean="0"/>
              <a:t>Hasan</a:t>
            </a:r>
            <a:r>
              <a:rPr lang="en-US" sz="2400" dirty="0"/>
              <a:t> </a:t>
            </a:r>
            <a:r>
              <a:rPr lang="en-US" sz="2400" dirty="0" smtClean="0"/>
              <a:t>et al., 2006]</a:t>
            </a:r>
          </a:p>
          <a:p>
            <a:pPr lvl="1">
              <a:spcAft>
                <a:spcPts val="600"/>
              </a:spcAft>
            </a:pPr>
            <a:r>
              <a:rPr lang="en-US" sz="2400" dirty="0" smtClean="0"/>
              <a:t>E.g., friendship prediction</a:t>
            </a:r>
          </a:p>
          <a:p>
            <a:pPr marL="274320" lvl="1" indent="0">
              <a:spcAft>
                <a:spcPts val="600"/>
              </a:spcAft>
              <a:buNone/>
            </a:pPr>
            <a:endParaRPr lang="en-US" sz="2400" b="1" i="1" dirty="0"/>
          </a:p>
          <a:p>
            <a:pPr>
              <a:spcAft>
                <a:spcPts val="600"/>
              </a:spcAft>
            </a:pPr>
            <a:r>
              <a:rPr lang="en-US" sz="2400" dirty="0" smtClean="0"/>
              <a:t>Relationship prediction in heterogeneous networks</a:t>
            </a:r>
          </a:p>
          <a:p>
            <a:pPr lvl="1">
              <a:spcAft>
                <a:spcPts val="600"/>
              </a:spcAft>
            </a:pPr>
            <a:r>
              <a:rPr lang="en-US" sz="2400" dirty="0" smtClean="0"/>
              <a:t>Different types of relationships need different prediction models</a:t>
            </a:r>
          </a:p>
          <a:p>
            <a:pPr lvl="1">
              <a:spcAft>
                <a:spcPts val="600"/>
              </a:spcAft>
            </a:pPr>
            <a:endParaRPr lang="en-US" sz="2400" dirty="0"/>
          </a:p>
          <a:p>
            <a:pPr lvl="1">
              <a:spcAft>
                <a:spcPts val="600"/>
              </a:spcAft>
            </a:pPr>
            <a:r>
              <a:rPr lang="en-US" sz="2400" dirty="0" smtClean="0"/>
              <a:t>Different connection paths need to be treated separately!</a:t>
            </a:r>
          </a:p>
          <a:p>
            <a:pPr lvl="2">
              <a:spcAft>
                <a:spcPts val="600"/>
              </a:spcAft>
            </a:pPr>
            <a:r>
              <a:rPr lang="en-US" sz="2400" b="1" dirty="0" smtClean="0">
                <a:solidFill>
                  <a:srgbClr val="FF0000"/>
                </a:solidFill>
              </a:rPr>
              <a:t>Meta-path-based approach </a:t>
            </a:r>
            <a:r>
              <a:rPr lang="en-US" sz="2400" dirty="0" smtClean="0"/>
              <a:t>to define topological features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444243" y="1846610"/>
            <a:ext cx="1783807" cy="925911"/>
            <a:chOff x="6056773" y="2233738"/>
            <a:chExt cx="1783807" cy="925911"/>
          </a:xfrm>
        </p:grpSpPr>
        <p:grpSp>
          <p:nvGrpSpPr>
            <p:cNvPr id="5" name="Group 4"/>
            <p:cNvGrpSpPr/>
            <p:nvPr/>
          </p:nvGrpSpPr>
          <p:grpSpPr>
            <a:xfrm>
              <a:off x="6056773" y="2233738"/>
              <a:ext cx="1783807" cy="925911"/>
              <a:chOff x="1317759" y="5345546"/>
              <a:chExt cx="1783807" cy="925911"/>
            </a:xfrm>
          </p:grpSpPr>
          <p:pic>
            <p:nvPicPr>
              <p:cNvPr id="6" name="Picture 2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17759" y="5345546"/>
                <a:ext cx="342841" cy="3631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8725" y="5356972"/>
                <a:ext cx="342841" cy="3631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" name="Picture 2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82011" y="5908349"/>
                <a:ext cx="342841" cy="3631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9" name="Straight Connector 8"/>
              <p:cNvCxnSpPr>
                <a:stCxn id="8" idx="1"/>
                <a:endCxn id="6" idx="3"/>
              </p:cNvCxnSpPr>
              <p:nvPr/>
            </p:nvCxnSpPr>
            <p:spPr>
              <a:xfrm flipH="1" flipV="1">
                <a:off x="1660600" y="5527100"/>
                <a:ext cx="421411" cy="562803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>
                <a:stCxn id="7" idx="1"/>
                <a:endCxn id="8" idx="3"/>
              </p:cNvCxnSpPr>
              <p:nvPr/>
            </p:nvCxnSpPr>
            <p:spPr>
              <a:xfrm flipH="1">
                <a:off x="2424852" y="5538526"/>
                <a:ext cx="333873" cy="551377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Straight Connector 16"/>
            <p:cNvCxnSpPr>
              <a:stCxn id="7" idx="1"/>
              <a:endCxn id="6" idx="3"/>
            </p:cNvCxnSpPr>
            <p:nvPr/>
          </p:nvCxnSpPr>
          <p:spPr>
            <a:xfrm flipH="1" flipV="1">
              <a:off x="6399614" y="2415291"/>
              <a:ext cx="1098125" cy="11426"/>
            </a:xfrm>
            <a:prstGeom prst="line">
              <a:avLst/>
            </a:prstGeom>
            <a:ln>
              <a:prstDash val="sys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740017" y="4169838"/>
            <a:ext cx="3488033" cy="572950"/>
            <a:chOff x="3740017" y="4231382"/>
            <a:chExt cx="3488033" cy="572950"/>
          </a:xfrm>
        </p:grpSpPr>
        <p:grpSp>
          <p:nvGrpSpPr>
            <p:cNvPr id="27" name="Group 26"/>
            <p:cNvGrpSpPr/>
            <p:nvPr/>
          </p:nvGrpSpPr>
          <p:grpSpPr>
            <a:xfrm>
              <a:off x="3740017" y="4231382"/>
              <a:ext cx="1179463" cy="529978"/>
              <a:chOff x="2579326" y="4590994"/>
              <a:chExt cx="1179463" cy="529978"/>
            </a:xfrm>
          </p:grpSpPr>
          <p:pic>
            <p:nvPicPr>
              <p:cNvPr id="23" name="Picture 2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9326" y="4757864"/>
                <a:ext cx="342841" cy="3631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24" name="Straight Connector 23"/>
              <p:cNvCxnSpPr>
                <a:stCxn id="25" idx="1"/>
                <a:endCxn id="23" idx="3"/>
              </p:cNvCxnSpPr>
              <p:nvPr/>
            </p:nvCxnSpPr>
            <p:spPr>
              <a:xfrm flipH="1">
                <a:off x="2922167" y="4757864"/>
                <a:ext cx="439698" cy="181554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25" name="Picture 8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61865" y="4590994"/>
                <a:ext cx="396924" cy="3337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2433" y="4245974"/>
              <a:ext cx="342841" cy="3631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5209" y="4390959"/>
              <a:ext cx="342841" cy="3631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0" name="Straight Connector 29"/>
            <p:cNvCxnSpPr/>
            <p:nvPr/>
          </p:nvCxnSpPr>
          <p:spPr>
            <a:xfrm flipH="1" flipV="1">
              <a:off x="6376496" y="4456075"/>
              <a:ext cx="421413" cy="86641"/>
            </a:xfrm>
            <a:prstGeom prst="line">
              <a:avLst/>
            </a:prstGeom>
            <a:ln>
              <a:prstDash val="sys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5245045" y="4342667"/>
              <a:ext cx="5348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0000"/>
                  </a:solidFill>
                </a:rPr>
                <a:t>vs.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450972" y="5696526"/>
            <a:ext cx="4182329" cy="588665"/>
            <a:chOff x="3450972" y="5969087"/>
            <a:chExt cx="4182329" cy="588665"/>
          </a:xfrm>
        </p:grpSpPr>
        <p:grpSp>
          <p:nvGrpSpPr>
            <p:cNvPr id="32" name="Group 31"/>
            <p:cNvGrpSpPr/>
            <p:nvPr/>
          </p:nvGrpSpPr>
          <p:grpSpPr>
            <a:xfrm>
              <a:off x="3450972" y="6080524"/>
              <a:ext cx="1841547" cy="477228"/>
              <a:chOff x="1290414" y="4593003"/>
              <a:chExt cx="1841547" cy="477228"/>
            </a:xfrm>
          </p:grpSpPr>
          <p:pic>
            <p:nvPicPr>
              <p:cNvPr id="33" name="Picture 2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89120" y="4593003"/>
                <a:ext cx="342841" cy="3631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4" name="Picture 2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90414" y="4707123"/>
                <a:ext cx="342841" cy="3631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35" name="Straight Connector 34"/>
              <p:cNvCxnSpPr/>
              <p:nvPr/>
            </p:nvCxnSpPr>
            <p:spPr>
              <a:xfrm flipH="1" flipV="1">
                <a:off x="1633255" y="4878302"/>
                <a:ext cx="411410" cy="25937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3" idx="1"/>
              </p:cNvCxnSpPr>
              <p:nvPr/>
            </p:nvCxnSpPr>
            <p:spPr>
              <a:xfrm flipH="1">
                <a:off x="2387506" y="4774557"/>
                <a:ext cx="401614" cy="124495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37" name="Picture 8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27930" y="4724400"/>
                <a:ext cx="396924" cy="3337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8" name="Group 37"/>
            <p:cNvGrpSpPr/>
            <p:nvPr/>
          </p:nvGrpSpPr>
          <p:grpSpPr>
            <a:xfrm>
              <a:off x="5849494" y="6095912"/>
              <a:ext cx="1783807" cy="449749"/>
              <a:chOff x="1317759" y="5345546"/>
              <a:chExt cx="1783807" cy="449749"/>
            </a:xfrm>
          </p:grpSpPr>
          <p:pic>
            <p:nvPicPr>
              <p:cNvPr id="39" name="Picture 2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17759" y="5345546"/>
                <a:ext cx="342841" cy="3631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0" name="Picture 2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8725" y="5356972"/>
                <a:ext cx="342841" cy="3631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1" name="Picture 2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82013" y="5432187"/>
                <a:ext cx="342841" cy="3631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42" name="Straight Connector 41"/>
              <p:cNvCxnSpPr>
                <a:stCxn id="41" idx="1"/>
                <a:endCxn id="39" idx="3"/>
              </p:cNvCxnSpPr>
              <p:nvPr/>
            </p:nvCxnSpPr>
            <p:spPr>
              <a:xfrm flipH="1" flipV="1">
                <a:off x="1660600" y="5527100"/>
                <a:ext cx="421413" cy="8664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40" idx="1"/>
                <a:endCxn id="41" idx="3"/>
              </p:cNvCxnSpPr>
              <p:nvPr/>
            </p:nvCxnSpPr>
            <p:spPr>
              <a:xfrm flipH="1">
                <a:off x="2424854" y="5538526"/>
                <a:ext cx="333871" cy="75215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/>
            <p:cNvSpPr txBox="1"/>
            <p:nvPr/>
          </p:nvSpPr>
          <p:spPr>
            <a:xfrm>
              <a:off x="5245045" y="5969087"/>
              <a:ext cx="5348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0000"/>
                  </a:solidFill>
                </a:rPr>
                <a:t>vs.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157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1284" y="134131"/>
            <a:ext cx="12901692" cy="738909"/>
          </a:xfrm>
        </p:spPr>
        <p:txBody>
          <a:bodyPr>
            <a:noAutofit/>
          </a:bodyPr>
          <a:lstStyle/>
          <a:p>
            <a:pPr defTabSz="1219110"/>
            <a:r>
              <a:rPr lang="en-US" altLang="zh-CN" sz="3600" dirty="0"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Why Prediction Using Heterogeneous Info Networks?</a:t>
            </a:r>
            <a:endParaRPr lang="en-US" sz="3600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896" y="1221605"/>
            <a:ext cx="11077332" cy="5394348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altLang="zh-CN" sz="2400" dirty="0" smtClean="0">
                <a:ea typeface="SimSun" panose="02010600030101010101" pitchFamily="2" charset="-122"/>
                <a:cs typeface="MS PGothic" panose="020B0600070205080204" pitchFamily="34" charset="-128"/>
              </a:rPr>
              <a:t>Rich semantics contained in structured, text-rich </a:t>
            </a:r>
            <a:r>
              <a:rPr lang="en-US" altLang="zh-CN" sz="2400" dirty="0">
                <a:ea typeface="SimSun" panose="02010600030101010101" pitchFamily="2" charset="-122"/>
                <a:cs typeface="MS PGothic" panose="020B0600070205080204" pitchFamily="34" charset="-128"/>
              </a:rPr>
              <a:t>heterogeneous </a:t>
            </a:r>
            <a:r>
              <a:rPr lang="en-US" altLang="zh-CN" sz="2400" dirty="0" smtClean="0">
                <a:ea typeface="SimSun" panose="02010600030101010101" pitchFamily="2" charset="-122"/>
                <a:cs typeface="MS PGothic" panose="020B0600070205080204" pitchFamily="34" charset="-128"/>
              </a:rPr>
              <a:t>networks</a:t>
            </a:r>
            <a:endParaRPr lang="en-US" altLang="zh-CN" sz="2400" dirty="0">
              <a:ea typeface="SimSun" panose="02010600030101010101" pitchFamily="2" charset="-122"/>
              <a:cs typeface="MS PGothic" panose="020B0600070205080204" pitchFamily="34" charset="-128"/>
            </a:endParaRPr>
          </a:p>
          <a:p>
            <a:pPr lvl="1">
              <a:spcAft>
                <a:spcPts val="300"/>
              </a:spcAft>
            </a:pPr>
            <a:r>
              <a:rPr lang="en-US" altLang="zh-CN" sz="2400" dirty="0" smtClean="0">
                <a:ea typeface="SimSun" panose="02010600030101010101" pitchFamily="2" charset="-122"/>
              </a:rPr>
              <a:t>Homogeneous networks, such as coauthor networks, miss too much </a:t>
            </a:r>
            <a:r>
              <a:rPr lang="en-US" altLang="zh-CN" sz="2400" dirty="0" err="1" smtClean="0">
                <a:ea typeface="SimSun" panose="02010600030101010101" pitchFamily="2" charset="-122"/>
              </a:rPr>
              <a:t>criticially</a:t>
            </a:r>
            <a:r>
              <a:rPr lang="en-US" altLang="zh-CN" sz="2400" dirty="0" smtClean="0">
                <a:ea typeface="SimSun" panose="02010600030101010101" pitchFamily="2" charset="-122"/>
              </a:rPr>
              <a:t> important information</a:t>
            </a:r>
            <a:endParaRPr lang="en-US" altLang="zh-CN" sz="2400" dirty="0">
              <a:ea typeface="SimSun" panose="02010600030101010101" pitchFamily="2" charset="-122"/>
            </a:endParaRPr>
          </a:p>
          <a:p>
            <a:pPr>
              <a:spcAft>
                <a:spcPts val="300"/>
              </a:spcAft>
            </a:pPr>
            <a:r>
              <a:rPr lang="en-US" altLang="zh-CN" sz="2400" dirty="0" smtClean="0">
                <a:ea typeface="SimSun" panose="02010600030101010101" pitchFamily="2" charset="-122"/>
                <a:cs typeface="MS PGothic" panose="020B0600070205080204" pitchFamily="34" charset="-128"/>
              </a:rPr>
              <a:t>Schema-guided relationship prediction</a:t>
            </a:r>
          </a:p>
          <a:p>
            <a:pPr lvl="1">
              <a:spcAft>
                <a:spcPts val="300"/>
              </a:spcAft>
            </a:pPr>
            <a:r>
              <a:rPr lang="en-US" altLang="zh-CN" sz="2400" dirty="0" smtClean="0">
                <a:ea typeface="SimSun" panose="02010600030101010101" pitchFamily="2" charset="-122"/>
                <a:cs typeface="MS PGothic" panose="020B0600070205080204" pitchFamily="34" charset="-128"/>
              </a:rPr>
              <a:t>Semantic relationships among similar typed links share similar semantics and are comparable and inferable</a:t>
            </a:r>
          </a:p>
          <a:p>
            <a:pPr lvl="1">
              <a:spcAft>
                <a:spcPts val="300"/>
              </a:spcAft>
            </a:pPr>
            <a:r>
              <a:rPr lang="en-US" altLang="zh-CN" sz="2400" dirty="0" smtClean="0">
                <a:ea typeface="SimSun" panose="02010600030101010101" pitchFamily="2" charset="-122"/>
                <a:cs typeface="MS PGothic" panose="020B0600070205080204" pitchFamily="34" charset="-128"/>
              </a:rPr>
              <a:t>Relationships across different typed links are not directly comparable but their collective behavior will help predict particular relationships</a:t>
            </a:r>
          </a:p>
          <a:p>
            <a:pPr>
              <a:spcAft>
                <a:spcPts val="300"/>
              </a:spcAft>
            </a:pPr>
            <a:r>
              <a:rPr lang="en-US" altLang="zh-CN" sz="2400" dirty="0" smtClean="0">
                <a:ea typeface="SimSun" panose="02010600030101010101" pitchFamily="2" charset="-122"/>
                <a:cs typeface="MS PGothic" panose="020B0600070205080204" pitchFamily="34" charset="-128"/>
              </a:rPr>
              <a:t>Meta-paths: encoding topological features</a:t>
            </a:r>
          </a:p>
          <a:p>
            <a:pPr lvl="1">
              <a:spcAft>
                <a:spcPts val="300"/>
              </a:spcAft>
            </a:pPr>
            <a:r>
              <a:rPr lang="en-US" altLang="zh-CN" sz="2400" dirty="0" smtClean="0">
                <a:ea typeface="SimSun" panose="02010600030101010101" pitchFamily="2" charset="-122"/>
                <a:cs typeface="MS PGothic" panose="020B0600070205080204" pitchFamily="34" charset="-128"/>
              </a:rPr>
              <a:t>E.g., citation relations between authors:    A  —   P   </a:t>
            </a:r>
            <a:r>
              <a:rPr lang="en-US" altLang="zh-CN" sz="2400" dirty="0" smtClean="0">
                <a:latin typeface="Calibri" panose="020F0502020204030204" pitchFamily="34" charset="0"/>
                <a:ea typeface="SimSun" panose="02010600030101010101" pitchFamily="2" charset="-122"/>
                <a:cs typeface="MS PGothic" panose="020B0600070205080204" pitchFamily="34" charset="-128"/>
              </a:rPr>
              <a:t>→  </a:t>
            </a:r>
            <a:r>
              <a:rPr lang="en-US" altLang="zh-CN" sz="2400" dirty="0" smtClean="0">
                <a:ea typeface="SimSun" panose="02010600030101010101" pitchFamily="2" charset="-122"/>
                <a:cs typeface="MS PGothic" panose="020B0600070205080204" pitchFamily="34" charset="-128"/>
              </a:rPr>
              <a:t>P </a:t>
            </a:r>
            <a:r>
              <a:rPr lang="en-US" altLang="zh-CN" sz="2400" dirty="0">
                <a:ea typeface="SimSun" panose="02010600030101010101" pitchFamily="2" charset="-122"/>
                <a:cs typeface="MS PGothic" panose="020B0600070205080204" pitchFamily="34" charset="-128"/>
              </a:rPr>
              <a:t>— </a:t>
            </a:r>
            <a:r>
              <a:rPr lang="en-US" altLang="zh-CN" sz="2400" dirty="0" smtClean="0">
                <a:ea typeface="SimSun" panose="02010600030101010101" pitchFamily="2" charset="-122"/>
                <a:cs typeface="MS PGothic" panose="020B0600070205080204" pitchFamily="34" charset="-128"/>
              </a:rPr>
              <a:t> A</a:t>
            </a:r>
            <a:endParaRPr lang="en-US" altLang="zh-CN" sz="2400" dirty="0">
              <a:ea typeface="SimSun" panose="02010600030101010101" pitchFamily="2" charset="-122"/>
              <a:cs typeface="MS PGothic" panose="020B0600070205080204" pitchFamily="34" charset="-128"/>
            </a:endParaRPr>
          </a:p>
          <a:p>
            <a:pPr>
              <a:spcAft>
                <a:spcPts val="300"/>
              </a:spcAft>
            </a:pPr>
            <a:r>
              <a:rPr lang="en-US" sz="2400" dirty="0" smtClean="0"/>
              <a:t>Y. </a:t>
            </a:r>
            <a:r>
              <a:rPr lang="en-US" sz="2400" dirty="0"/>
              <a:t>Sun, </a:t>
            </a:r>
            <a:r>
              <a:rPr lang="en-US" sz="2400" dirty="0" smtClean="0"/>
              <a:t>R. </a:t>
            </a:r>
            <a:r>
              <a:rPr lang="en-US" sz="2400" dirty="0"/>
              <a:t>Barber, </a:t>
            </a:r>
            <a:r>
              <a:rPr lang="en-US" sz="2400" dirty="0" smtClean="0"/>
              <a:t>M. </a:t>
            </a:r>
            <a:r>
              <a:rPr lang="en-US" sz="2400" dirty="0"/>
              <a:t>Gupta, </a:t>
            </a:r>
            <a:r>
              <a:rPr lang="en-US" sz="2400" dirty="0" smtClean="0"/>
              <a:t>C. </a:t>
            </a:r>
            <a:r>
              <a:rPr lang="en-US" sz="2400" dirty="0"/>
              <a:t>Aggarwal and </a:t>
            </a:r>
            <a:r>
              <a:rPr lang="en-US" sz="2400" dirty="0" smtClean="0"/>
              <a:t>J. </a:t>
            </a:r>
            <a:r>
              <a:rPr lang="en-US" sz="2400" dirty="0"/>
              <a:t>Han, "Co-Author Relationship Prediction in Heterogeneous Bibliographic Networks</a:t>
            </a:r>
            <a:r>
              <a:rPr lang="en-US" sz="2400" dirty="0" smtClean="0"/>
              <a:t>", ASONAM'11 </a:t>
            </a:r>
            <a:endParaRPr lang="en-US" altLang="zh-CN" sz="2400" dirty="0">
              <a:ea typeface="SimSun" panose="02010600030101010101" pitchFamily="2" charset="-122"/>
              <a:cs typeface="MS PGothic" panose="020B0600070205080204" pitchFamily="34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06769" y="4598892"/>
            <a:ext cx="638188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ea typeface="SimSun" panose="02010600030101010101" pitchFamily="2" charset="-122"/>
                <a:cs typeface="MS PGothic" panose="020B0600070205080204" pitchFamily="34" charset="-128"/>
              </a:rPr>
              <a:t>cite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8243541" y="4612340"/>
            <a:ext cx="835357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ea typeface="SimSun" panose="02010600030101010101" pitchFamily="2" charset="-122"/>
                <a:cs typeface="MS PGothic" panose="020B0600070205080204" pitchFamily="34" charset="-128"/>
              </a:rPr>
              <a:t>write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6572828" y="4612340"/>
            <a:ext cx="835357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ea typeface="SimSun" panose="02010600030101010101" pitchFamily="2" charset="-122"/>
                <a:cs typeface="MS PGothic" panose="020B0600070205080204" pitchFamily="34" charset="-128"/>
              </a:rPr>
              <a:t>write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5929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6430"/>
            <a:ext cx="12192000" cy="738909"/>
          </a:xfrm>
        </p:spPr>
        <p:txBody>
          <a:bodyPr>
            <a:normAutofit/>
          </a:bodyPr>
          <a:lstStyle/>
          <a:p>
            <a:pPr defTabSz="914400" fontAlgn="base">
              <a:spcAft>
                <a:spcPct val="0"/>
              </a:spcAft>
            </a:pPr>
            <a:r>
              <a:rPr lang="en-US" altLang="en-US" sz="40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PathPredict</a:t>
            </a:r>
            <a:r>
              <a:rPr lang="en-US" altLang="en-US" sz="4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: Meta-Path Based Relationship 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2026" y="1264355"/>
            <a:ext cx="9297041" cy="2482516"/>
          </a:xfrm>
        </p:spPr>
        <p:txBody>
          <a:bodyPr>
            <a:noAutofit/>
          </a:bodyPr>
          <a:lstStyle/>
          <a:p>
            <a:r>
              <a:rPr lang="en-US" altLang="zh-CN" sz="2400" dirty="0" smtClean="0">
                <a:ea typeface="SimSun" panose="02010600030101010101" pitchFamily="2" charset="-122"/>
                <a:cs typeface="MS PGothic" panose="020B0600070205080204" pitchFamily="34" charset="-128"/>
              </a:rPr>
              <a:t>Who will be your new coauthors in the next 5 years?</a:t>
            </a:r>
          </a:p>
          <a:p>
            <a:pPr lvl="1"/>
            <a:r>
              <a:rPr lang="en-US" altLang="zh-CN" sz="2400" dirty="0" smtClean="0">
                <a:ea typeface="SimSun" panose="02010600030101010101" pitchFamily="2" charset="-122"/>
                <a:cs typeface="MS PGothic" panose="020B0600070205080204" pitchFamily="34" charset="-128"/>
              </a:rPr>
              <a:t>Meta </a:t>
            </a:r>
            <a:r>
              <a:rPr lang="en-US" altLang="zh-CN" sz="2400" dirty="0">
                <a:ea typeface="SimSun" panose="02010600030101010101" pitchFamily="2" charset="-122"/>
                <a:cs typeface="MS PGothic" panose="020B0600070205080204" pitchFamily="34" charset="-128"/>
              </a:rPr>
              <a:t>path-guided prediction of links and relationships </a:t>
            </a:r>
          </a:p>
          <a:p>
            <a:r>
              <a:rPr lang="en-US" altLang="zh-CN" sz="2400" dirty="0" smtClean="0">
                <a:ea typeface="SimSun" panose="02010600030101010101" pitchFamily="2" charset="-122"/>
                <a:cs typeface="MS PGothic" panose="020B0600070205080204" pitchFamily="34" charset="-128"/>
              </a:rPr>
              <a:t>Philosophy: Meta </a:t>
            </a:r>
            <a:r>
              <a:rPr lang="en-US" altLang="zh-CN" sz="2400" dirty="0">
                <a:ea typeface="SimSun" panose="02010600030101010101" pitchFamily="2" charset="-122"/>
                <a:cs typeface="MS PGothic" panose="020B0600070205080204" pitchFamily="34" charset="-128"/>
              </a:rPr>
              <a:t>path relationships among similar typed links share similar semantics and are comparable and </a:t>
            </a:r>
            <a:r>
              <a:rPr lang="en-US" altLang="zh-CN" sz="2400" dirty="0" smtClean="0">
                <a:ea typeface="SimSun" panose="02010600030101010101" pitchFamily="2" charset="-122"/>
                <a:cs typeface="MS PGothic" panose="020B0600070205080204" pitchFamily="34" charset="-128"/>
              </a:rPr>
              <a:t>inferable</a:t>
            </a:r>
          </a:p>
          <a:p>
            <a:r>
              <a:rPr lang="en-US" altLang="zh-CN" sz="2400" dirty="0">
                <a:solidFill>
                  <a:srgbClr val="000000"/>
                </a:solidFill>
                <a:ea typeface="SimSun" panose="02010600030101010101" pitchFamily="2" charset="-122"/>
              </a:rPr>
              <a:t>Co-author prediction (</a:t>
            </a:r>
            <a:r>
              <a:rPr lang="en-US" altLang="zh-CN" sz="2400" dirty="0" smtClean="0">
                <a:solidFill>
                  <a:srgbClr val="000000"/>
                </a:solidFill>
                <a:ea typeface="SimSun" panose="02010600030101010101" pitchFamily="2" charset="-122"/>
              </a:rPr>
              <a:t>A—P—A) </a:t>
            </a:r>
            <a:r>
              <a:rPr lang="en-US" altLang="zh-CN" sz="2400" dirty="0">
                <a:ea typeface="SimSun" panose="02010600030101010101" pitchFamily="2" charset="-122"/>
                <a:cs typeface="MS PGothic" panose="020B0600070205080204" pitchFamily="34" charset="-128"/>
              </a:rPr>
              <a:t>[Sun et al</a:t>
            </a:r>
            <a:r>
              <a:rPr lang="en-US" altLang="zh-CN" sz="2400" dirty="0" smtClean="0">
                <a:ea typeface="SimSun" panose="02010600030101010101" pitchFamily="2" charset="-122"/>
                <a:cs typeface="MS PGothic" panose="020B0600070205080204" pitchFamily="34" charset="-128"/>
              </a:rPr>
              <a:t>., ASONAM’11]</a:t>
            </a:r>
            <a:endParaRPr lang="en-US" altLang="zh-CN" sz="2400" dirty="0" smtClean="0">
              <a:solidFill>
                <a:srgbClr val="000000"/>
              </a:solidFill>
              <a:ea typeface="SimSun" panose="02010600030101010101" pitchFamily="2" charset="-122"/>
            </a:endParaRPr>
          </a:p>
          <a:p>
            <a:pPr lvl="1"/>
            <a:r>
              <a:rPr lang="en-US" altLang="zh-CN" sz="2400" dirty="0" smtClean="0">
                <a:solidFill>
                  <a:srgbClr val="000000"/>
                </a:solidFill>
                <a:ea typeface="SimSun" panose="02010600030101010101" pitchFamily="2" charset="-122"/>
              </a:rPr>
              <a:t>Use </a:t>
            </a:r>
            <a:r>
              <a:rPr lang="en-US" altLang="zh-CN" sz="2400" dirty="0">
                <a:solidFill>
                  <a:srgbClr val="000000"/>
                </a:solidFill>
                <a:ea typeface="SimSun" panose="02010600030101010101" pitchFamily="2" charset="-122"/>
              </a:rPr>
              <a:t>topological features encoded by meta paths, e.g., citation relations between authors (A—P→P—A</a:t>
            </a:r>
            <a:r>
              <a:rPr lang="en-US" altLang="zh-CN" sz="2400" dirty="0" smtClean="0">
                <a:solidFill>
                  <a:srgbClr val="000000"/>
                </a:solidFill>
                <a:ea typeface="SimSun" panose="02010600030101010101" pitchFamily="2" charset="-122"/>
              </a:rPr>
              <a:t>)</a:t>
            </a:r>
            <a:endParaRPr lang="en-US" altLang="zh-CN" sz="2400" dirty="0">
              <a:ea typeface="SimSun" panose="02010600030101010101" pitchFamily="2" charset="-122"/>
              <a:cs typeface="MS PGothic" panose="020B0600070205080204" pitchFamily="34" charset="-128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797902" y="1234507"/>
            <a:ext cx="4182329" cy="588665"/>
            <a:chOff x="3450972" y="5969087"/>
            <a:chExt cx="4182329" cy="588665"/>
          </a:xfrm>
        </p:grpSpPr>
        <p:grpSp>
          <p:nvGrpSpPr>
            <p:cNvPr id="32" name="Group 31"/>
            <p:cNvGrpSpPr/>
            <p:nvPr/>
          </p:nvGrpSpPr>
          <p:grpSpPr>
            <a:xfrm>
              <a:off x="3450972" y="6080524"/>
              <a:ext cx="1841547" cy="477228"/>
              <a:chOff x="1290414" y="4593003"/>
              <a:chExt cx="1841547" cy="477228"/>
            </a:xfrm>
          </p:grpSpPr>
          <p:pic>
            <p:nvPicPr>
              <p:cNvPr id="33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89120" y="4593003"/>
                <a:ext cx="342841" cy="3631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4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90414" y="4707123"/>
                <a:ext cx="342841" cy="3631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35" name="Straight Connector 34"/>
              <p:cNvCxnSpPr/>
              <p:nvPr/>
            </p:nvCxnSpPr>
            <p:spPr>
              <a:xfrm flipH="1" flipV="1">
                <a:off x="1633255" y="4878302"/>
                <a:ext cx="411410" cy="25937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3" idx="1"/>
              </p:cNvCxnSpPr>
              <p:nvPr/>
            </p:nvCxnSpPr>
            <p:spPr>
              <a:xfrm flipH="1">
                <a:off x="2387506" y="4774557"/>
                <a:ext cx="401614" cy="124495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37" name="Picture 8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27930" y="4724400"/>
                <a:ext cx="396924" cy="3337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8" name="Group 37"/>
            <p:cNvGrpSpPr/>
            <p:nvPr/>
          </p:nvGrpSpPr>
          <p:grpSpPr>
            <a:xfrm>
              <a:off x="5849494" y="6095912"/>
              <a:ext cx="1783807" cy="449749"/>
              <a:chOff x="1317759" y="5345546"/>
              <a:chExt cx="1783807" cy="449749"/>
            </a:xfrm>
          </p:grpSpPr>
          <p:pic>
            <p:nvPicPr>
              <p:cNvPr id="39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17759" y="5345546"/>
                <a:ext cx="342841" cy="3631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0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8725" y="5356972"/>
                <a:ext cx="342841" cy="3631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1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82013" y="5432187"/>
                <a:ext cx="342841" cy="3631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42" name="Straight Connector 41"/>
              <p:cNvCxnSpPr>
                <a:stCxn id="41" idx="1"/>
                <a:endCxn id="39" idx="3"/>
              </p:cNvCxnSpPr>
              <p:nvPr/>
            </p:nvCxnSpPr>
            <p:spPr>
              <a:xfrm flipH="1" flipV="1">
                <a:off x="1660600" y="5527100"/>
                <a:ext cx="421413" cy="8664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40" idx="1"/>
                <a:endCxn id="41" idx="3"/>
              </p:cNvCxnSpPr>
              <p:nvPr/>
            </p:nvCxnSpPr>
            <p:spPr>
              <a:xfrm flipH="1">
                <a:off x="2424854" y="5538526"/>
                <a:ext cx="333871" cy="75215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/>
            <p:cNvSpPr txBox="1"/>
            <p:nvPr/>
          </p:nvSpPr>
          <p:spPr>
            <a:xfrm>
              <a:off x="5245045" y="5969087"/>
              <a:ext cx="5348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0000"/>
                  </a:solidFill>
                </a:rPr>
                <a:t>vs.</a:t>
              </a:r>
            </a:p>
          </p:txBody>
        </p:sp>
      </p:grpSp>
      <p:sp>
        <p:nvSpPr>
          <p:cNvPr id="74" name="Content Placeholder 2"/>
          <p:cNvSpPr txBox="1">
            <a:spLocks/>
          </p:cNvSpPr>
          <p:nvPr/>
        </p:nvSpPr>
        <p:spPr>
          <a:xfrm>
            <a:off x="350983" y="2991556"/>
            <a:ext cx="7177721" cy="1355348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285744" indent="-285744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>
              <a:spcAft>
                <a:spcPts val="600"/>
              </a:spcAft>
              <a:buFont typeface="Wingdings" panose="05000000000000000000" pitchFamily="2" charset="2"/>
              <a:buNone/>
            </a:pPr>
            <a:endParaRPr lang="en-US" sz="2400" b="1" i="1" dirty="0" smtClean="0">
              <a:solidFill>
                <a:srgbClr val="000000"/>
              </a:solidFill>
            </a:endParaRPr>
          </a:p>
          <a:p>
            <a:pPr>
              <a:spcAft>
                <a:spcPts val="600"/>
              </a:spcAft>
            </a:pPr>
            <a:endParaRPr lang="en-US" sz="2400" dirty="0" smtClean="0">
              <a:solidFill>
                <a:srgbClr val="000000"/>
              </a:solidFill>
            </a:endParaRPr>
          </a:p>
        </p:txBody>
      </p:sp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1975" y="2323933"/>
            <a:ext cx="2223472" cy="1665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2"/>
          <p:cNvPicPr>
            <a:picLocks noChangeAspect="1" noChangeArrowheads="1"/>
          </p:cNvPicPr>
          <p:nvPr/>
        </p:nvPicPr>
        <p:blipFill rotWithShape="1"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" t="19566"/>
          <a:stretch/>
        </p:blipFill>
        <p:spPr bwMode="auto">
          <a:xfrm>
            <a:off x="2727048" y="4160627"/>
            <a:ext cx="6864927" cy="2626889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31"/>
          <p:cNvSpPr txBox="1">
            <a:spLocks noChangeArrowheads="1"/>
          </p:cNvSpPr>
          <p:nvPr/>
        </p:nvSpPr>
        <p:spPr bwMode="auto">
          <a:xfrm>
            <a:off x="1255725" y="5067344"/>
            <a:ext cx="1427166" cy="1323439"/>
          </a:xfrm>
          <a:prstGeom prst="rect">
            <a:avLst/>
          </a:prstGeom>
          <a:solidFill>
            <a:srgbClr val="92D050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zh-CN" sz="2000" dirty="0">
                <a:solidFill>
                  <a:srgbClr val="000000"/>
                </a:solidFill>
                <a:latin typeface="Calibri" pitchFamily="34" charset="0"/>
              </a:rPr>
              <a:t>Meta-paths between authors </a:t>
            </a:r>
            <a:r>
              <a:rPr lang="en-US" altLang="zh-CN" sz="2000" dirty="0" smtClean="0">
                <a:solidFill>
                  <a:srgbClr val="000000"/>
                </a:solidFill>
                <a:latin typeface="Calibri" pitchFamily="34" charset="0"/>
              </a:rPr>
              <a:t>of </a:t>
            </a:r>
            <a:r>
              <a:rPr lang="en-US" altLang="zh-CN" sz="2000" dirty="0">
                <a:solidFill>
                  <a:srgbClr val="000000"/>
                </a:solidFill>
                <a:latin typeface="Calibri" pitchFamily="34" charset="0"/>
              </a:rPr>
              <a:t>length </a:t>
            </a:r>
            <a:r>
              <a:rPr lang="en-US" altLang="zh-CN" sz="2000" dirty="0" smtClean="0">
                <a:solidFill>
                  <a:srgbClr val="000000"/>
                </a:solidFill>
                <a:latin typeface="Calibri" pitchFamily="34" charset="0"/>
              </a:rPr>
              <a:t>≤ 4</a:t>
            </a:r>
            <a:endParaRPr lang="en-US" altLang="zh-CN" sz="20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891553" y="4231957"/>
            <a:ext cx="807935" cy="67710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Meta-Path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9636132" y="4278621"/>
            <a:ext cx="1139444" cy="67710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Semantic Meaning</a:t>
            </a:r>
          </a:p>
        </p:txBody>
      </p:sp>
    </p:spTree>
    <p:extLst>
      <p:ext uri="{BB962C8B-B14F-4D97-AF65-F5344CB8AC3E}">
        <p14:creationId xmlns:p14="http://schemas.microsoft.com/office/powerpoint/2010/main" val="452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 smtClean="0"/>
              <a:t>Logistic Regression-Based Prediction </a:t>
            </a:r>
            <a:r>
              <a:rPr lang="en-US" altLang="zh-CN" sz="4000" b="1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39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17481" y="1178859"/>
                <a:ext cx="10836970" cy="538480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>
                    <a:ea typeface="宋体" charset="-122"/>
                  </a:rPr>
                  <a:t>Training and test pair: &lt;</a:t>
                </a:r>
                <a:r>
                  <a:rPr lang="en-US" altLang="zh-CN" sz="2400" b="1" dirty="0">
                    <a:ea typeface="宋体" charset="-122"/>
                  </a:rPr>
                  <a:t>x</a:t>
                </a:r>
                <a:r>
                  <a:rPr lang="en-US" altLang="zh-CN" sz="2400" baseline="-25000" dirty="0">
                    <a:ea typeface="宋体" charset="-122"/>
                  </a:rPr>
                  <a:t>i</a:t>
                </a:r>
                <a:r>
                  <a:rPr lang="en-US" altLang="zh-CN" sz="2400" dirty="0">
                    <a:ea typeface="宋体" charset="-122"/>
                  </a:rPr>
                  <a:t>, </a:t>
                </a:r>
                <a:r>
                  <a:rPr lang="en-US" altLang="zh-CN" sz="2400" dirty="0" err="1">
                    <a:ea typeface="宋体" charset="-122"/>
                  </a:rPr>
                  <a:t>y</a:t>
                </a:r>
                <a:r>
                  <a:rPr lang="en-US" altLang="zh-CN" sz="2400" baseline="-25000" dirty="0" err="1">
                    <a:ea typeface="宋体" charset="-122"/>
                  </a:rPr>
                  <a:t>i</a:t>
                </a:r>
                <a:r>
                  <a:rPr lang="en-US" altLang="zh-CN" sz="2400" dirty="0">
                    <a:ea typeface="宋体" charset="-122"/>
                  </a:rPr>
                  <a:t>&gt; = &lt;history feature list, future relationship label</a:t>
                </a:r>
                <a:r>
                  <a:rPr lang="en-US" altLang="zh-CN" sz="2400" dirty="0" smtClean="0">
                    <a:ea typeface="宋体" charset="-122"/>
                  </a:rPr>
                  <a:t>&gt;</a:t>
                </a:r>
                <a:endParaRPr lang="en-US" altLang="zh-CN" sz="2400" dirty="0" smtClean="0"/>
              </a:p>
              <a:p>
                <a:endParaRPr lang="en-US" altLang="zh-CN" sz="2400" dirty="0" smtClean="0"/>
              </a:p>
              <a:p>
                <a:endParaRPr lang="en-US" altLang="zh-CN" sz="2400" dirty="0"/>
              </a:p>
              <a:p>
                <a:endParaRPr lang="en-US" altLang="zh-CN" sz="2400" dirty="0" smtClean="0"/>
              </a:p>
              <a:p>
                <a:r>
                  <a:rPr lang="en-US" altLang="zh-CN" sz="2400" dirty="0" smtClean="0"/>
                  <a:t>Logistic Regression Model</a:t>
                </a:r>
              </a:p>
              <a:p>
                <a:pPr lvl="1"/>
                <a:r>
                  <a:rPr lang="en-US" altLang="zh-CN" sz="2400" dirty="0"/>
                  <a:t>Model the probability </a:t>
                </a:r>
                <a:r>
                  <a:rPr lang="en-US" altLang="zh-CN" sz="2400" dirty="0" smtClean="0"/>
                  <a:t>for each relationship as</a:t>
                </a:r>
                <a:endParaRPr lang="en-US" altLang="zh-CN" sz="2400" dirty="0"/>
              </a:p>
              <a:p>
                <a:pPr lvl="2"/>
                <a:endParaRPr lang="en-US" altLang="zh-CN" sz="2400" dirty="0" smtClean="0"/>
              </a:p>
              <a:p>
                <a:pPr marL="548640" lvl="2" indent="0">
                  <a:buNone/>
                </a:pPr>
                <a:endParaRPr lang="en-US" altLang="zh-CN" sz="2400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CN" sz="2400" dirty="0" smtClean="0"/>
                  <a:t> is the coefficients for each feature (including </a:t>
                </a:r>
                <a:r>
                  <a:rPr lang="en-US" altLang="zh-CN" sz="2400" dirty="0"/>
                  <a:t>a</a:t>
                </a:r>
                <a:r>
                  <a:rPr lang="en-US" altLang="zh-CN" sz="2400" dirty="0" smtClean="0"/>
                  <a:t> constant 1)</a:t>
                </a:r>
              </a:p>
              <a:p>
                <a:pPr lvl="1"/>
                <a:r>
                  <a:rPr lang="en-US" altLang="zh-CN" sz="2400" dirty="0" smtClean="0"/>
                  <a:t>MLE (Maximum Likelihood Estimation)</a:t>
                </a:r>
              </a:p>
              <a:p>
                <a:pPr lvl="2"/>
                <a:r>
                  <a:rPr lang="en-US" altLang="zh-CN" sz="2400" dirty="0" smtClean="0"/>
                  <a:t>Maximize the likelihood of observing all the relationships in the training data</a:t>
                </a:r>
              </a:p>
              <a:p>
                <a:pPr lvl="2"/>
                <a:endParaRPr lang="en-US" altLang="zh-CN" sz="2400" dirty="0"/>
              </a:p>
            </p:txBody>
          </p:sp>
        </mc:Choice>
        <mc:Fallback xmlns="">
          <p:sp>
            <p:nvSpPr>
              <p:cNvPr id="1433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481" y="1178859"/>
                <a:ext cx="10836970" cy="5384800"/>
              </a:xfrm>
              <a:blipFill rotWithShape="0">
                <a:blip r:embed="rId3"/>
                <a:stretch>
                  <a:fillRect l="-394" t="-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943968"/>
              </p:ext>
            </p:extLst>
          </p:nvPr>
        </p:nvGraphicFramePr>
        <p:xfrm>
          <a:off x="1110162" y="1598511"/>
          <a:ext cx="10192872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0769"/>
                <a:gridCol w="1960693"/>
                <a:gridCol w="1882588"/>
                <a:gridCol w="1882588"/>
                <a:gridCol w="1479176"/>
                <a:gridCol w="1137058"/>
              </a:tblGrid>
              <a:tr h="22860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+mn-lt"/>
                        </a:rPr>
                        <a:t>A—P—A—P—A</a:t>
                      </a:r>
                      <a:endParaRPr lang="en-US" sz="2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+mn-lt"/>
                        </a:rPr>
                        <a:t>A—P—V—P—A</a:t>
                      </a:r>
                      <a:endParaRPr lang="en-US" sz="2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+mn-lt"/>
                        </a:rPr>
                        <a:t>A—P—T—P—A</a:t>
                      </a:r>
                      <a:endParaRPr lang="en-US" sz="2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+mn-lt"/>
                        </a:rPr>
                        <a:t>A—P</a:t>
                      </a:r>
                      <a:r>
                        <a:rPr lang="en-US" altLang="zh-CN" sz="2000" dirty="0" smtClean="0">
                          <a:solidFill>
                            <a:schemeClr val="bg1"/>
                          </a:solidFill>
                          <a:ea typeface="SimSun" panose="02010600030101010101" pitchFamily="2" charset="-122"/>
                        </a:rPr>
                        <a:t>→</a:t>
                      </a:r>
                      <a:r>
                        <a:rPr lang="en-US" sz="2000" dirty="0" smtClean="0">
                          <a:latin typeface="+mn-lt"/>
                        </a:rPr>
                        <a:t>P—A</a:t>
                      </a:r>
                      <a:endParaRPr lang="en-US" sz="2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+mn-lt"/>
                        </a:rPr>
                        <a:t>A</a:t>
                      </a:r>
                      <a:r>
                        <a:rPr lang="en-US" sz="2000" dirty="0" smtClean="0">
                          <a:latin typeface="+mn-lt"/>
                        </a:rPr>
                        <a:t>—</a:t>
                      </a:r>
                      <a:r>
                        <a:rPr lang="en-US" sz="2000" b="1" dirty="0" smtClean="0">
                          <a:latin typeface="+mn-lt"/>
                        </a:rPr>
                        <a:t>P</a:t>
                      </a:r>
                      <a:r>
                        <a:rPr lang="en-US" sz="2000" dirty="0" smtClean="0">
                          <a:latin typeface="+mn-lt"/>
                        </a:rPr>
                        <a:t>—</a:t>
                      </a:r>
                      <a:r>
                        <a:rPr lang="en-US" sz="2000" b="1" dirty="0" smtClean="0">
                          <a:latin typeface="+mn-lt"/>
                        </a:rPr>
                        <a:t>A</a:t>
                      </a:r>
                      <a:endParaRPr lang="en-US" sz="2000" b="1" dirty="0">
                        <a:latin typeface="+mn-lt"/>
                      </a:endParaR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+mn-lt"/>
                        </a:rPr>
                        <a:t>&lt;Mike, Ann&gt;</a:t>
                      </a:r>
                      <a:endParaRPr lang="en-US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+mn-lt"/>
                        </a:rPr>
                        <a:t>4</a:t>
                      </a:r>
                      <a:endParaRPr lang="en-US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+mn-lt"/>
                        </a:rPr>
                        <a:t>5</a:t>
                      </a:r>
                      <a:endParaRPr lang="en-US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+mn-lt"/>
                        </a:rPr>
                        <a:t>100</a:t>
                      </a:r>
                      <a:endParaRPr lang="en-US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+mn-lt"/>
                        </a:rPr>
                        <a:t>3</a:t>
                      </a:r>
                      <a:endParaRPr lang="en-US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latin typeface="+mn-lt"/>
                        </a:rPr>
                        <a:t>Yes = 1</a:t>
                      </a:r>
                      <a:endParaRPr lang="en-US" sz="2400" b="1" dirty="0">
                        <a:latin typeface="+mn-lt"/>
                      </a:endParaR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+mn-lt"/>
                        </a:rPr>
                        <a:t>&lt;Mike, Jim&gt;</a:t>
                      </a:r>
                      <a:endParaRPr lang="en-US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+mn-lt"/>
                        </a:rPr>
                        <a:t>0</a:t>
                      </a:r>
                      <a:endParaRPr lang="en-US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+mn-lt"/>
                        </a:rPr>
                        <a:t>1</a:t>
                      </a:r>
                      <a:endParaRPr lang="en-US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+mn-lt"/>
                        </a:rPr>
                        <a:t>20</a:t>
                      </a:r>
                      <a:endParaRPr lang="en-US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+mn-lt"/>
                        </a:rPr>
                        <a:t>2</a:t>
                      </a:r>
                      <a:endParaRPr lang="en-US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latin typeface="+mn-lt"/>
                        </a:rPr>
                        <a:t>No = 0</a:t>
                      </a:r>
                      <a:endParaRPr lang="en-US" sz="2400" b="1" dirty="0">
                        <a:latin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767" y="3819445"/>
            <a:ext cx="2033731" cy="818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439" y="6143453"/>
            <a:ext cx="4223274" cy="521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06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1284" y="241707"/>
            <a:ext cx="12901692" cy="738909"/>
          </a:xfrm>
        </p:spPr>
        <p:txBody>
          <a:bodyPr>
            <a:noAutofit/>
          </a:bodyPr>
          <a:lstStyle/>
          <a:p>
            <a:pPr defTabSz="1219110"/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Selection among Competitive Measures</a:t>
            </a:r>
            <a:r>
              <a:rPr lang="en-US" altLang="zh-CN" sz="4400" dirty="0">
                <a:ea typeface="SimSun" pitchFamily="2" charset="-122"/>
              </a:rPr>
              <a:t> </a:t>
            </a:r>
            <a:endParaRPr lang="en-US" sz="4000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0656" y="1248500"/>
            <a:ext cx="10207449" cy="5225660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altLang="zh-CN" sz="2400" dirty="0" smtClean="0">
                <a:ea typeface="SimSun" panose="02010600030101010101" pitchFamily="2" charset="-122"/>
              </a:rPr>
              <a:t>We </a:t>
            </a:r>
            <a:r>
              <a:rPr lang="en-US" altLang="zh-CN" sz="2400" dirty="0">
                <a:ea typeface="SimSun" panose="02010600030101010101" pitchFamily="2" charset="-122"/>
              </a:rPr>
              <a:t>study four measures that defines a relationship </a:t>
            </a:r>
            <a:r>
              <a:rPr lang="en-US" altLang="zh-CN" sz="2400" i="1" dirty="0">
                <a:ea typeface="SimSun" panose="02010600030101010101" pitchFamily="2" charset="-122"/>
              </a:rPr>
              <a:t>R</a:t>
            </a:r>
            <a:r>
              <a:rPr lang="en-US" altLang="zh-CN" sz="2400" dirty="0">
                <a:ea typeface="SimSun" panose="02010600030101010101" pitchFamily="2" charset="-122"/>
              </a:rPr>
              <a:t> encoded by a meta </a:t>
            </a:r>
            <a:r>
              <a:rPr lang="en-US" altLang="zh-CN" sz="2400" dirty="0" smtClean="0">
                <a:ea typeface="SimSun" panose="02010600030101010101" pitchFamily="2" charset="-122"/>
              </a:rPr>
              <a:t>path</a:t>
            </a:r>
            <a:endParaRPr lang="en-US" altLang="zh-CN" sz="2400" dirty="0">
              <a:ea typeface="SimSun" panose="02010600030101010101" pitchFamily="2" charset="-122"/>
            </a:endParaRPr>
          </a:p>
          <a:p>
            <a:pPr lvl="1">
              <a:spcAft>
                <a:spcPts val="600"/>
              </a:spcAft>
            </a:pPr>
            <a:r>
              <a:rPr lang="en-US" altLang="zh-CN" sz="2400" dirty="0" smtClean="0">
                <a:ea typeface="SimSun" panose="02010600030101010101" pitchFamily="2" charset="-122"/>
              </a:rPr>
              <a:t>Path </a:t>
            </a:r>
            <a:r>
              <a:rPr lang="en-US" altLang="zh-CN" sz="2400" dirty="0">
                <a:ea typeface="SimSun" panose="02010600030101010101" pitchFamily="2" charset="-122"/>
              </a:rPr>
              <a:t>Count:  Number of path instances between authors following </a:t>
            </a:r>
            <a:r>
              <a:rPr lang="en-US" altLang="zh-CN" sz="2400" i="1" dirty="0">
                <a:ea typeface="SimSun" panose="02010600030101010101" pitchFamily="2" charset="-122"/>
              </a:rPr>
              <a:t>R </a:t>
            </a:r>
            <a:endParaRPr lang="en-US" altLang="zh-CN" sz="2400" i="1" dirty="0" smtClean="0">
              <a:ea typeface="SimSun" panose="02010600030101010101" pitchFamily="2" charset="-122"/>
            </a:endParaRPr>
          </a:p>
          <a:p>
            <a:pPr marL="200021" lvl="1" indent="0">
              <a:spcAft>
                <a:spcPts val="600"/>
              </a:spcAft>
              <a:buNone/>
            </a:pPr>
            <a:endParaRPr lang="en-US" altLang="zh-CN" sz="2400" i="1" dirty="0">
              <a:ea typeface="SimSun" panose="02010600030101010101" pitchFamily="2" charset="-122"/>
            </a:endParaRPr>
          </a:p>
          <a:p>
            <a:pPr lvl="1">
              <a:spcAft>
                <a:spcPts val="600"/>
              </a:spcAft>
            </a:pPr>
            <a:r>
              <a:rPr lang="en-US" altLang="zh-CN" sz="2400" dirty="0" smtClean="0">
                <a:ea typeface="SimSun" panose="02010600030101010101" pitchFamily="2" charset="-122"/>
              </a:rPr>
              <a:t>Normalized </a:t>
            </a:r>
            <a:r>
              <a:rPr lang="en-US" altLang="zh-CN" sz="2400" dirty="0">
                <a:ea typeface="SimSun" panose="02010600030101010101" pitchFamily="2" charset="-122"/>
              </a:rPr>
              <a:t>Path Count: Normalize path count</a:t>
            </a:r>
            <a:r>
              <a:rPr lang="zh-CN" altLang="en-US" sz="2400" dirty="0">
                <a:ea typeface="SimSun" panose="02010600030101010101" pitchFamily="2" charset="-122"/>
              </a:rPr>
              <a:t> </a:t>
            </a:r>
            <a:r>
              <a:rPr lang="en-US" altLang="zh-CN" sz="2400" dirty="0">
                <a:ea typeface="SimSun" panose="02010600030101010101" pitchFamily="2" charset="-122"/>
              </a:rPr>
              <a:t>following </a:t>
            </a:r>
            <a:r>
              <a:rPr lang="en-US" altLang="zh-CN" sz="2400" i="1" dirty="0">
                <a:ea typeface="SimSun" panose="02010600030101010101" pitchFamily="2" charset="-122"/>
              </a:rPr>
              <a:t>R </a:t>
            </a:r>
            <a:r>
              <a:rPr lang="en-US" altLang="zh-CN" sz="2400" dirty="0">
                <a:ea typeface="SimSun" panose="02010600030101010101" pitchFamily="2" charset="-122"/>
              </a:rPr>
              <a:t>by the “degree” of authors </a:t>
            </a:r>
            <a:endParaRPr lang="en-US" altLang="zh-CN" sz="2400" dirty="0" smtClean="0">
              <a:ea typeface="SimSun" panose="02010600030101010101" pitchFamily="2" charset="-122"/>
            </a:endParaRPr>
          </a:p>
          <a:p>
            <a:pPr marL="200021" lvl="1" indent="0">
              <a:spcAft>
                <a:spcPts val="600"/>
              </a:spcAft>
              <a:buNone/>
            </a:pPr>
            <a:endParaRPr lang="en-US" altLang="zh-CN" sz="2400" dirty="0" smtClean="0">
              <a:ea typeface="SimSun" panose="02010600030101010101" pitchFamily="2" charset="-122"/>
            </a:endParaRPr>
          </a:p>
          <a:p>
            <a:pPr lvl="1">
              <a:spcAft>
                <a:spcPts val="600"/>
              </a:spcAft>
            </a:pPr>
            <a:r>
              <a:rPr lang="en-US" altLang="zh-CN" sz="2400" dirty="0" smtClean="0">
                <a:ea typeface="SimSun" panose="02010600030101010101" pitchFamily="2" charset="-122"/>
              </a:rPr>
              <a:t>Random </a:t>
            </a:r>
            <a:r>
              <a:rPr lang="en-US" altLang="zh-CN" sz="2400" dirty="0">
                <a:ea typeface="SimSun" panose="02010600030101010101" pitchFamily="2" charset="-122"/>
              </a:rPr>
              <a:t>Walk: Consider one way random walk following </a:t>
            </a:r>
            <a:r>
              <a:rPr lang="en-US" altLang="zh-CN" sz="2400" i="1" dirty="0">
                <a:ea typeface="SimSun" panose="02010600030101010101" pitchFamily="2" charset="-122"/>
              </a:rPr>
              <a:t>R </a:t>
            </a:r>
            <a:endParaRPr lang="en-US" altLang="zh-CN" sz="2400" i="1" dirty="0" smtClean="0">
              <a:ea typeface="SimSun" panose="02010600030101010101" pitchFamily="2" charset="-122"/>
            </a:endParaRPr>
          </a:p>
          <a:p>
            <a:pPr lvl="1">
              <a:spcAft>
                <a:spcPts val="600"/>
              </a:spcAft>
            </a:pPr>
            <a:endParaRPr lang="en-US" altLang="zh-CN" sz="2400" i="1" dirty="0">
              <a:ea typeface="SimSun" panose="02010600030101010101" pitchFamily="2" charset="-122"/>
            </a:endParaRPr>
          </a:p>
          <a:p>
            <a:pPr lvl="1">
              <a:spcAft>
                <a:spcPts val="600"/>
              </a:spcAft>
            </a:pPr>
            <a:r>
              <a:rPr lang="en-US" altLang="zh-CN" sz="2400" dirty="0" smtClean="0">
                <a:ea typeface="SimSun" panose="02010600030101010101" pitchFamily="2" charset="-122"/>
              </a:rPr>
              <a:t>Symmetric </a:t>
            </a:r>
            <a:r>
              <a:rPr lang="en-US" altLang="zh-CN" sz="2400" dirty="0">
                <a:ea typeface="SimSun" panose="02010600030101010101" pitchFamily="2" charset="-122"/>
              </a:rPr>
              <a:t>Random Walk: Consider random walk in both directions  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075" y="2391383"/>
            <a:ext cx="1676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455" y="3454296"/>
            <a:ext cx="5256213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762" y="4620396"/>
            <a:ext cx="3629025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380" y="5800784"/>
            <a:ext cx="381000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746" y="5760104"/>
            <a:ext cx="228600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972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1284" y="1"/>
            <a:ext cx="12901692" cy="1089212"/>
          </a:xfrm>
        </p:spPr>
        <p:txBody>
          <a:bodyPr>
            <a:noAutofit/>
          </a:bodyPr>
          <a:lstStyle/>
          <a:p>
            <a:pPr defTabSz="1219110"/>
            <a:r>
              <a:rPr lang="en-US" altLang="zh-CN" dirty="0">
                <a:ea typeface="SimSun" pitchFamily="2" charset="-122"/>
              </a:rPr>
              <a:t>Performance Comparison: Homogeneous vs. Heterogeneous Topological Features </a:t>
            </a:r>
            <a:endParaRPr lang="en-US" sz="4000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896" y="1089213"/>
            <a:ext cx="11077332" cy="203258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400" dirty="0" smtClean="0">
                <a:ea typeface="SimSun" panose="02010600030101010101" pitchFamily="2" charset="-122"/>
              </a:rPr>
              <a:t>Homogeneous </a:t>
            </a:r>
            <a:r>
              <a:rPr lang="en-US" altLang="zh-CN" sz="2400" dirty="0">
                <a:ea typeface="SimSun" panose="02010600030101010101" pitchFamily="2" charset="-122"/>
              </a:rPr>
              <a:t>features</a:t>
            </a:r>
          </a:p>
          <a:p>
            <a:pPr lvl="1">
              <a:spcBef>
                <a:spcPts val="0"/>
              </a:spcBef>
            </a:pPr>
            <a:r>
              <a:rPr lang="en-US" altLang="zh-CN" sz="2400" dirty="0">
                <a:ea typeface="SimSun" panose="02010600030101010101" pitchFamily="2" charset="-122"/>
              </a:rPr>
              <a:t>Only consider co-author sub-network (common neighbor; rooted PageRank)</a:t>
            </a:r>
          </a:p>
          <a:p>
            <a:pPr lvl="1">
              <a:spcBef>
                <a:spcPts val="0"/>
              </a:spcBef>
            </a:pPr>
            <a:r>
              <a:rPr lang="en-US" altLang="zh-CN" sz="2400" dirty="0">
                <a:ea typeface="SimSun" panose="02010600030101010101" pitchFamily="2" charset="-122"/>
              </a:rPr>
              <a:t>Mix all types together (homogeneous path count)</a:t>
            </a:r>
          </a:p>
          <a:p>
            <a:pPr>
              <a:spcBef>
                <a:spcPts val="0"/>
              </a:spcBef>
            </a:pPr>
            <a:r>
              <a:rPr lang="en-US" altLang="zh-CN" sz="2400" dirty="0">
                <a:ea typeface="SimSun" panose="02010600030101010101" pitchFamily="2" charset="-122"/>
              </a:rPr>
              <a:t>Heterogeneous feature</a:t>
            </a:r>
          </a:p>
          <a:p>
            <a:pPr lvl="1">
              <a:spcBef>
                <a:spcPts val="0"/>
              </a:spcBef>
            </a:pPr>
            <a:r>
              <a:rPr lang="en-US" altLang="zh-CN" sz="2400" dirty="0">
                <a:ea typeface="SimSun" panose="02010600030101010101" pitchFamily="2" charset="-122"/>
              </a:rPr>
              <a:t>Heterogeneous path count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548" y="3121796"/>
            <a:ext cx="4191000" cy="331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639544"/>
            <a:ext cx="4876800" cy="329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6024564" y="5952658"/>
            <a:ext cx="4535487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solidFill>
                  <a:srgbClr val="000000"/>
                </a:solidFill>
                <a:latin typeface="Arial" charset="0"/>
                <a:cs typeface="Arial" charset="0"/>
              </a:rPr>
              <a:t>Notation: </a:t>
            </a:r>
            <a:r>
              <a:rPr lang="en-US" sz="1600" i="1">
                <a:solidFill>
                  <a:srgbClr val="000000"/>
                </a:solidFill>
                <a:latin typeface="Arial" charset="0"/>
                <a:cs typeface="Arial" charset="0"/>
              </a:rPr>
              <a:t>HP2hop</a:t>
            </a:r>
            <a:r>
              <a:rPr lang="en-US" sz="1600">
                <a:solidFill>
                  <a:srgbClr val="000000"/>
                </a:solidFill>
                <a:latin typeface="Arial" charset="0"/>
                <a:cs typeface="Arial" charset="0"/>
              </a:rPr>
              <a:t>: highly productive source authors with 2-hops reaching target authors</a:t>
            </a:r>
          </a:p>
        </p:txBody>
      </p:sp>
    </p:spTree>
    <p:extLst>
      <p:ext uri="{BB962C8B-B14F-4D97-AF65-F5344CB8AC3E}">
        <p14:creationId xmlns:p14="http://schemas.microsoft.com/office/powerpoint/2010/main" val="335098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1284" y="241707"/>
            <a:ext cx="12901692" cy="738909"/>
          </a:xfrm>
        </p:spPr>
        <p:txBody>
          <a:bodyPr>
            <a:noAutofit/>
          </a:bodyPr>
          <a:lstStyle/>
          <a:p>
            <a:pPr defTabSz="1219110"/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Comparison among Different Topological Features</a:t>
            </a:r>
            <a:endParaRPr lang="en-US" sz="4000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896" y="1221605"/>
            <a:ext cx="11077332" cy="486171"/>
          </a:xfrm>
        </p:spPr>
        <p:txBody>
          <a:bodyPr/>
          <a:lstStyle/>
          <a:p>
            <a:r>
              <a:rPr lang="en-US" altLang="zh-CN" sz="2400" dirty="0">
                <a:ea typeface="SimSun" panose="02010600030101010101" pitchFamily="2" charset="-122"/>
              </a:rPr>
              <a:t>Hybrid heterogeneous topological feature is the best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1839725"/>
            <a:ext cx="7823200" cy="270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981200" y="4790888"/>
            <a:ext cx="4267200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>
            <a:lvl1pPr marL="342900" indent="-34290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solidFill>
                  <a:srgbClr val="000000"/>
                </a:solidFill>
                <a:latin typeface="Calibri" pitchFamily="34" charset="0"/>
                <a:cs typeface="Arial" charset="0"/>
              </a:rPr>
              <a:t>Notations</a:t>
            </a:r>
          </a:p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solidFill>
                  <a:srgbClr val="000000"/>
                </a:solidFill>
                <a:latin typeface="Calibri" pitchFamily="34" charset="0"/>
                <a:cs typeface="Arial" charset="0"/>
              </a:rPr>
              <a:t>(1)  the path count (</a:t>
            </a:r>
            <a:r>
              <a:rPr lang="en-US" sz="2000" i="1">
                <a:solidFill>
                  <a:srgbClr val="000000"/>
                </a:solidFill>
                <a:latin typeface="Calibri" pitchFamily="34" charset="0"/>
                <a:cs typeface="Arial" charset="0"/>
              </a:rPr>
              <a:t>PC</a:t>
            </a:r>
            <a:r>
              <a:rPr lang="en-US" sz="2000">
                <a:solidFill>
                  <a:srgbClr val="000000"/>
                </a:solidFill>
                <a:latin typeface="Calibri" pitchFamily="34" charset="0"/>
                <a:cs typeface="Arial" charset="0"/>
              </a:rPr>
              <a:t>)</a:t>
            </a:r>
          </a:p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FontTx/>
              <a:buAutoNum type="arabicParenBoth" startAt="2"/>
              <a:defRPr/>
            </a:pPr>
            <a:r>
              <a:rPr lang="en-US" sz="2000">
                <a:solidFill>
                  <a:srgbClr val="000000"/>
                </a:solidFill>
                <a:latin typeface="Calibri" pitchFamily="34" charset="0"/>
                <a:cs typeface="Arial" charset="0"/>
              </a:rPr>
              <a:t>the normalized path count (</a:t>
            </a:r>
            <a:r>
              <a:rPr lang="en-US" sz="2000" i="1">
                <a:solidFill>
                  <a:srgbClr val="000000"/>
                </a:solidFill>
                <a:latin typeface="Calibri" pitchFamily="34" charset="0"/>
                <a:cs typeface="Arial" charset="0"/>
              </a:rPr>
              <a:t>NPC</a:t>
            </a:r>
            <a:r>
              <a:rPr lang="en-US" sz="2000">
                <a:solidFill>
                  <a:srgbClr val="000000"/>
                </a:solidFill>
                <a:latin typeface="Calibri" pitchFamily="34" charset="0"/>
                <a:cs typeface="Arial" charset="0"/>
              </a:rPr>
              <a:t>) </a:t>
            </a:r>
          </a:p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solidFill>
                  <a:srgbClr val="000000"/>
                </a:solidFill>
                <a:latin typeface="Calibri" pitchFamily="34" charset="0"/>
                <a:cs typeface="Arial" charset="0"/>
              </a:rPr>
              <a:t>(3) the random walk (</a:t>
            </a:r>
            <a:r>
              <a:rPr lang="en-US" sz="2000" i="1">
                <a:solidFill>
                  <a:srgbClr val="000000"/>
                </a:solidFill>
                <a:latin typeface="Calibri" pitchFamily="34" charset="0"/>
                <a:cs typeface="Arial" charset="0"/>
              </a:rPr>
              <a:t>RW</a:t>
            </a:r>
            <a:r>
              <a:rPr lang="en-US" sz="2000">
                <a:solidFill>
                  <a:srgbClr val="000000"/>
                </a:solidFill>
                <a:latin typeface="Calibri" pitchFamily="34" charset="0"/>
                <a:cs typeface="Arial" charset="0"/>
              </a:rPr>
              <a:t>)</a:t>
            </a:r>
          </a:p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solidFill>
                  <a:srgbClr val="000000"/>
                </a:solidFill>
                <a:latin typeface="Calibri" pitchFamily="34" charset="0"/>
                <a:cs typeface="Arial" charset="0"/>
              </a:rPr>
              <a:t>(4) the symmetric random walk (</a:t>
            </a:r>
            <a:r>
              <a:rPr lang="en-US" sz="2000" i="1">
                <a:solidFill>
                  <a:srgbClr val="000000"/>
                </a:solidFill>
                <a:latin typeface="Calibri" pitchFamily="34" charset="0"/>
                <a:cs typeface="Arial" charset="0"/>
              </a:rPr>
              <a:t>SRW</a:t>
            </a:r>
            <a:r>
              <a:rPr lang="en-US" sz="2000">
                <a:solidFill>
                  <a:srgbClr val="000000"/>
                </a:solidFill>
                <a:latin typeface="Calibri" pitchFamily="34" charset="0"/>
                <a:cs typeface="Arial" charset="0"/>
              </a:rPr>
              <a:t>)</a:t>
            </a: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6267450" y="5082988"/>
            <a:ext cx="44005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>
            <a:lvl1pPr marL="342900" indent="-34290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i="1">
                <a:solidFill>
                  <a:srgbClr val="000000"/>
                </a:solidFill>
                <a:latin typeface="Calibri" pitchFamily="34" charset="0"/>
                <a:cs typeface="Arial" charset="0"/>
              </a:rPr>
              <a:t>PC</a:t>
            </a:r>
            <a:r>
              <a:rPr lang="en-US" sz="2000">
                <a:solidFill>
                  <a:srgbClr val="000000"/>
                </a:solidFill>
                <a:latin typeface="Calibri" pitchFamily="34" charset="0"/>
                <a:cs typeface="Arial" charset="0"/>
              </a:rPr>
              <a:t>1: homogeneous common neighbor</a:t>
            </a:r>
          </a:p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i="1">
                <a:solidFill>
                  <a:srgbClr val="000000"/>
                </a:solidFill>
                <a:latin typeface="Calibri" pitchFamily="34" charset="0"/>
                <a:cs typeface="Arial" charset="0"/>
              </a:rPr>
              <a:t>PCSum:</a:t>
            </a:r>
            <a:r>
              <a:rPr lang="en-US" sz="2000">
                <a:solidFill>
                  <a:srgbClr val="000000"/>
                </a:solidFill>
                <a:latin typeface="Calibri" pitchFamily="34" charset="0"/>
                <a:cs typeface="Arial" charset="0"/>
              </a:rPr>
              <a:t> homogeneous path count</a:t>
            </a:r>
          </a:p>
        </p:txBody>
      </p:sp>
    </p:spTree>
    <p:extLst>
      <p:ext uri="{BB962C8B-B14F-4D97-AF65-F5344CB8AC3E}">
        <p14:creationId xmlns:p14="http://schemas.microsoft.com/office/powerpoint/2010/main" val="98977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1284" y="134131"/>
            <a:ext cx="12901692" cy="738909"/>
          </a:xfrm>
        </p:spPr>
        <p:txBody>
          <a:bodyPr>
            <a:noAutofit/>
          </a:bodyPr>
          <a:lstStyle/>
          <a:p>
            <a:pPr defTabSz="1219110"/>
            <a:r>
              <a:rPr lang="en-US" dirty="0"/>
              <a:t>Examples of </a:t>
            </a:r>
            <a:r>
              <a:rPr lang="en-US" dirty="0" smtClean="0"/>
              <a:t>Heterogeneous Information </a:t>
            </a:r>
            <a:r>
              <a:rPr lang="en-US" dirty="0"/>
              <a:t>Networks</a:t>
            </a:r>
            <a:endParaRPr lang="en-US" sz="4000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896" y="1127476"/>
            <a:ext cx="11057704" cy="559605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en-US" sz="2400" b="1" dirty="0" smtClean="0"/>
              <a:t>Bibliographic </a:t>
            </a:r>
            <a:r>
              <a:rPr lang="en-US" altLang="en-US" sz="2400" b="1" dirty="0"/>
              <a:t>information networks:  </a:t>
            </a:r>
            <a:r>
              <a:rPr lang="en-US" altLang="en-US" sz="2400" dirty="0"/>
              <a:t>DBLP, </a:t>
            </a:r>
            <a:r>
              <a:rPr lang="en-US" altLang="en-US" sz="2400" dirty="0" err="1"/>
              <a:t>ArXive</a:t>
            </a:r>
            <a:r>
              <a:rPr lang="en-US" altLang="en-US" sz="2400" dirty="0"/>
              <a:t>, PubMed</a:t>
            </a:r>
          </a:p>
          <a:p>
            <a:pPr lvl="1">
              <a:spcBef>
                <a:spcPts val="0"/>
              </a:spcBef>
            </a:pPr>
            <a:r>
              <a:rPr lang="en-US" altLang="en-US" sz="2400" dirty="0"/>
              <a:t>Entity types: </a:t>
            </a:r>
            <a:r>
              <a:rPr lang="en-US" altLang="en-US" sz="2400" i="1" dirty="0"/>
              <a:t>paper (P), venue </a:t>
            </a:r>
            <a:r>
              <a:rPr lang="en-US" altLang="en-US" sz="2400" dirty="0"/>
              <a:t>(V), </a:t>
            </a:r>
            <a:r>
              <a:rPr lang="en-US" altLang="en-US" sz="2400" i="1" dirty="0"/>
              <a:t>author (A), and term (T)</a:t>
            </a:r>
          </a:p>
          <a:p>
            <a:pPr lvl="1">
              <a:spcBef>
                <a:spcPts val="0"/>
              </a:spcBef>
            </a:pPr>
            <a:r>
              <a:rPr lang="en-US" altLang="en-US" sz="2400" i="1" dirty="0"/>
              <a:t>Relation type: authors </a:t>
            </a:r>
            <a:r>
              <a:rPr lang="en-US" altLang="en-US" sz="2400" i="1" u="sng" dirty="0"/>
              <a:t>write</a:t>
            </a:r>
            <a:r>
              <a:rPr lang="en-US" altLang="en-US" sz="2400" i="1" dirty="0"/>
              <a:t> papers, venues </a:t>
            </a:r>
            <a:r>
              <a:rPr lang="en-US" altLang="en-US" sz="2400" i="1" u="sng" dirty="0"/>
              <a:t>publish</a:t>
            </a:r>
            <a:r>
              <a:rPr lang="en-US" altLang="en-US" sz="2400" i="1" dirty="0"/>
              <a:t> papers, papers </a:t>
            </a:r>
            <a:r>
              <a:rPr lang="en-US" altLang="en-US" sz="2400" i="1" u="sng" dirty="0"/>
              <a:t>contain</a:t>
            </a:r>
            <a:r>
              <a:rPr lang="en-US" altLang="en-US" sz="2400" i="1" dirty="0"/>
              <a:t> terms</a:t>
            </a:r>
          </a:p>
          <a:p>
            <a:pPr>
              <a:spcBef>
                <a:spcPts val="0"/>
              </a:spcBef>
            </a:pPr>
            <a:r>
              <a:rPr lang="en-US" altLang="en-US" sz="2400" b="1" dirty="0"/>
              <a:t>Twitter information network, and other social media network</a:t>
            </a:r>
          </a:p>
          <a:p>
            <a:pPr lvl="1">
              <a:spcBef>
                <a:spcPts val="0"/>
              </a:spcBef>
            </a:pPr>
            <a:r>
              <a:rPr lang="en-US" altLang="en-US" sz="2400" dirty="0"/>
              <a:t>Objects types: </a:t>
            </a:r>
            <a:r>
              <a:rPr lang="en-US" altLang="en-US" sz="2400" i="1" dirty="0"/>
              <a:t>user, tweet, hashtag, and term</a:t>
            </a:r>
          </a:p>
          <a:p>
            <a:pPr lvl="1">
              <a:spcBef>
                <a:spcPts val="0"/>
              </a:spcBef>
            </a:pPr>
            <a:r>
              <a:rPr lang="en-US" altLang="en-US" sz="2400" i="1" dirty="0"/>
              <a:t>Relation/</a:t>
            </a:r>
            <a:r>
              <a:rPr lang="en-US" altLang="en-US" sz="2400" dirty="0"/>
              <a:t>link types: users </a:t>
            </a:r>
            <a:r>
              <a:rPr lang="en-US" altLang="en-US" sz="2400" i="1" u="sng" dirty="0"/>
              <a:t>follow</a:t>
            </a:r>
            <a:r>
              <a:rPr lang="en-US" altLang="en-US" sz="2400" i="1" dirty="0"/>
              <a:t> users, users </a:t>
            </a:r>
            <a:r>
              <a:rPr lang="en-US" altLang="en-US" sz="2400" i="1" u="sng" dirty="0"/>
              <a:t>post</a:t>
            </a:r>
            <a:r>
              <a:rPr lang="en-US" altLang="en-US" sz="2400" i="1" dirty="0"/>
              <a:t> tweets, tweets </a:t>
            </a:r>
            <a:r>
              <a:rPr lang="en-US" altLang="en-US" sz="2400" i="1" u="sng" dirty="0"/>
              <a:t>reply</a:t>
            </a:r>
            <a:r>
              <a:rPr lang="en-US" altLang="en-US" sz="2400" i="1" dirty="0"/>
              <a:t> tweets, tweets </a:t>
            </a:r>
            <a:r>
              <a:rPr lang="en-US" altLang="en-US" sz="2400" i="1" u="sng" dirty="0"/>
              <a:t>use</a:t>
            </a:r>
            <a:r>
              <a:rPr lang="en-US" altLang="en-US" sz="2400" i="1" dirty="0"/>
              <a:t> terms, tweets </a:t>
            </a:r>
            <a:r>
              <a:rPr lang="en-US" altLang="en-US" sz="2400" i="1" u="sng" dirty="0"/>
              <a:t>contain</a:t>
            </a:r>
            <a:r>
              <a:rPr lang="en-US" altLang="en-US" sz="2400" i="1" dirty="0"/>
              <a:t> hashtags</a:t>
            </a:r>
          </a:p>
          <a:p>
            <a:pPr>
              <a:spcBef>
                <a:spcPts val="0"/>
              </a:spcBef>
            </a:pPr>
            <a:r>
              <a:rPr lang="en-US" altLang="en-US" sz="2400" b="1" dirty="0"/>
              <a:t>Flickr information network</a:t>
            </a:r>
          </a:p>
          <a:p>
            <a:pPr lvl="1">
              <a:spcBef>
                <a:spcPts val="0"/>
              </a:spcBef>
            </a:pPr>
            <a:r>
              <a:rPr lang="en-US" altLang="en-US" sz="2400" dirty="0"/>
              <a:t>Object types: </a:t>
            </a:r>
            <a:r>
              <a:rPr lang="en-US" altLang="en-US" sz="2400" i="1" dirty="0"/>
              <a:t>image, user, tag, group, and comment</a:t>
            </a:r>
          </a:p>
          <a:p>
            <a:pPr lvl="1">
              <a:spcBef>
                <a:spcPts val="0"/>
              </a:spcBef>
            </a:pPr>
            <a:r>
              <a:rPr lang="en-US" altLang="en-US" sz="2400" dirty="0"/>
              <a:t>Relation types: users </a:t>
            </a:r>
            <a:r>
              <a:rPr lang="en-US" altLang="en-US" sz="2400" i="1" u="sng" dirty="0"/>
              <a:t>upload</a:t>
            </a:r>
            <a:r>
              <a:rPr lang="en-US" altLang="en-US" sz="2400" dirty="0"/>
              <a:t> images, image </a:t>
            </a:r>
            <a:r>
              <a:rPr lang="en-US" altLang="en-US" sz="2400" i="1" u="sng" dirty="0"/>
              <a:t>contain</a:t>
            </a:r>
            <a:r>
              <a:rPr lang="en-US" altLang="en-US" sz="2400" dirty="0"/>
              <a:t> tags, images </a:t>
            </a:r>
            <a:r>
              <a:rPr lang="en-US" altLang="en-US" sz="2400" i="1" u="sng" dirty="0"/>
              <a:t>belong to </a:t>
            </a:r>
            <a:r>
              <a:rPr lang="en-US" altLang="en-US" sz="2400" dirty="0"/>
              <a:t>groups, users </a:t>
            </a:r>
            <a:r>
              <a:rPr lang="en-US" altLang="en-US" sz="2400" i="1" u="sng" dirty="0"/>
              <a:t>post</a:t>
            </a:r>
            <a:r>
              <a:rPr lang="en-US" altLang="en-US" sz="2400" dirty="0"/>
              <a:t> comments, and comments </a:t>
            </a:r>
            <a:r>
              <a:rPr lang="en-US" altLang="en-US" sz="2400" i="1" u="sng" dirty="0"/>
              <a:t>comment</a:t>
            </a:r>
            <a:r>
              <a:rPr lang="en-US" altLang="en-US" sz="2400" dirty="0"/>
              <a:t> on images</a:t>
            </a:r>
          </a:p>
          <a:p>
            <a:pPr>
              <a:spcBef>
                <a:spcPts val="0"/>
              </a:spcBef>
            </a:pPr>
            <a:r>
              <a:rPr lang="en-US" altLang="en-US" sz="2400" b="1" dirty="0"/>
              <a:t>Healthcare information network</a:t>
            </a:r>
          </a:p>
          <a:p>
            <a:pPr lvl="1">
              <a:spcBef>
                <a:spcPts val="0"/>
              </a:spcBef>
            </a:pPr>
            <a:r>
              <a:rPr lang="en-US" altLang="en-US" sz="2400" dirty="0"/>
              <a:t>Object types: </a:t>
            </a:r>
            <a:r>
              <a:rPr lang="en-US" altLang="en-US" sz="2400" i="1" dirty="0"/>
              <a:t>doctor, patient, disease, treatment, </a:t>
            </a:r>
            <a:r>
              <a:rPr lang="en-US" altLang="en-US" sz="2400" dirty="0"/>
              <a:t>and </a:t>
            </a:r>
            <a:r>
              <a:rPr lang="en-US" altLang="en-US" sz="2400" i="1" dirty="0"/>
              <a:t>device</a:t>
            </a:r>
          </a:p>
          <a:p>
            <a:pPr lvl="1">
              <a:spcBef>
                <a:spcPts val="0"/>
              </a:spcBef>
            </a:pPr>
            <a:r>
              <a:rPr lang="en-US" altLang="en-US" sz="2400" i="1" dirty="0"/>
              <a:t>Relation types: treatments </a:t>
            </a:r>
            <a:r>
              <a:rPr lang="en-US" altLang="en-US" sz="2400" i="1" u="sng" dirty="0"/>
              <a:t>used-for</a:t>
            </a:r>
            <a:r>
              <a:rPr lang="en-US" altLang="en-US" sz="2400" i="1" dirty="0"/>
              <a:t> diseases, </a:t>
            </a:r>
            <a:r>
              <a:rPr lang="en-US" altLang="en-US" sz="2400" dirty="0"/>
              <a:t>patients </a:t>
            </a:r>
            <a:r>
              <a:rPr lang="en-US" altLang="en-US" sz="2400" i="1" u="sng" dirty="0"/>
              <a:t>have</a:t>
            </a:r>
            <a:r>
              <a:rPr lang="en-US" altLang="en-US" sz="2400" dirty="0"/>
              <a:t> diseases, </a:t>
            </a:r>
            <a:r>
              <a:rPr lang="en-US" altLang="en-US" sz="2400" i="1" dirty="0"/>
              <a:t>patients </a:t>
            </a:r>
            <a:r>
              <a:rPr lang="en-US" altLang="en-US" sz="2400" i="1" u="sng" dirty="0"/>
              <a:t>visit</a:t>
            </a:r>
            <a:r>
              <a:rPr lang="en-US" altLang="en-US" sz="2400" i="1" dirty="0"/>
              <a:t> doctors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3937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680"/>
            <a:ext cx="12191999" cy="738909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The Power of </a:t>
            </a:r>
            <a:r>
              <a:rPr lang="en-US" sz="4000" b="1" dirty="0" err="1" smtClean="0"/>
              <a:t>PathPredict</a:t>
            </a:r>
            <a:r>
              <a:rPr lang="en-US" sz="4000" b="1" dirty="0" smtClean="0"/>
              <a:t>: Experiment on DBLP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6" y="1143000"/>
            <a:ext cx="5360894" cy="3491753"/>
          </a:xfrm>
        </p:spPr>
        <p:txBody>
          <a:bodyPr>
            <a:noAutofit/>
          </a:bodyPr>
          <a:lstStyle/>
          <a:p>
            <a:r>
              <a:rPr lang="en-US" sz="2400" dirty="0" smtClean="0"/>
              <a:t>Explain the prediction power of each meta-path</a:t>
            </a:r>
            <a:endParaRPr lang="en-US" sz="2400" dirty="0"/>
          </a:p>
          <a:p>
            <a:pPr lvl="1"/>
            <a:r>
              <a:rPr lang="en-US" sz="2400" dirty="0" smtClean="0"/>
              <a:t>Wald Test for logistic regression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 smtClean="0"/>
              <a:t>Higher prediction accuracy than using projected homogeneous network</a:t>
            </a:r>
          </a:p>
          <a:p>
            <a:pPr lvl="1"/>
            <a:r>
              <a:rPr lang="en-US" sz="2400" b="1" dirty="0" smtClean="0">
                <a:solidFill>
                  <a:srgbClr val="FF0000"/>
                </a:solidFill>
              </a:rPr>
              <a:t>11% </a:t>
            </a:r>
            <a:r>
              <a:rPr lang="en-US" sz="2400" dirty="0" smtClean="0"/>
              <a:t>higher in prediction accuracy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412" y="1143000"/>
            <a:ext cx="5576047" cy="2726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31"/>
          <p:cNvSpPr txBox="1">
            <a:spLocks noChangeArrowheads="1"/>
          </p:cNvSpPr>
          <p:nvPr/>
        </p:nvSpPr>
        <p:spPr bwMode="auto">
          <a:xfrm>
            <a:off x="5836024" y="5707533"/>
            <a:ext cx="547743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zh-CN" sz="1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Co-author prediction for </a:t>
            </a:r>
            <a:r>
              <a:rPr lang="en-US" altLang="zh-CN" sz="1800" b="1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Jian</a:t>
            </a:r>
            <a:r>
              <a:rPr lang="en-US" altLang="zh-CN" sz="1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 Pei</a:t>
            </a:r>
            <a:r>
              <a:rPr lang="en-US" altLang="zh-CN" sz="1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: Only 42 among 4809 candidates are true first-time co-authors!</a:t>
            </a:r>
          </a:p>
          <a:p>
            <a:pPr eaLnBrk="1" hangingPunct="1"/>
            <a:r>
              <a:rPr lang="en-US" altLang="zh-CN" sz="1600" b="1" dirty="0">
                <a:solidFill>
                  <a:srgbClr val="000000"/>
                </a:solidFill>
                <a:latin typeface="Calibri" pitchFamily="34" charset="0"/>
              </a:rPr>
              <a:t>(Feature collected in [1996, 2002]; Test period in [2003,2009])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" t="23687" r="2005" b="18255"/>
          <a:stretch/>
        </p:blipFill>
        <p:spPr bwMode="auto">
          <a:xfrm>
            <a:off x="5674658" y="4021847"/>
            <a:ext cx="6318218" cy="1581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/>
          <p:cNvCxnSpPr/>
          <p:nvPr/>
        </p:nvCxnSpPr>
        <p:spPr>
          <a:xfrm>
            <a:off x="5967845" y="2191871"/>
            <a:ext cx="1905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967845" y="2438400"/>
            <a:ext cx="1905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967845" y="2438400"/>
            <a:ext cx="1905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967845" y="3291706"/>
            <a:ext cx="2055567" cy="162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324761" y="2479330"/>
            <a:ext cx="3331715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Evaluation of the prediction power of different meta-paths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08349" y="4671100"/>
            <a:ext cx="3164541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Prediction of new coauthors of Jian Pei in [2003-2009]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344355" y="1909943"/>
            <a:ext cx="1748117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dirty="0">
                <a:solidFill>
                  <a:srgbClr val="C00000"/>
                </a:solidFill>
              </a:rPr>
              <a:t>Social relations play more important role?</a:t>
            </a:r>
          </a:p>
        </p:txBody>
      </p:sp>
    </p:spTree>
    <p:extLst>
      <p:ext uri="{BB962C8B-B14F-4D97-AF65-F5344CB8AC3E}">
        <p14:creationId xmlns:p14="http://schemas.microsoft.com/office/powerpoint/2010/main" val="419533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925" y="2362200"/>
            <a:ext cx="3962400" cy="20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When Will It Happen?</a:t>
            </a:r>
            <a:endParaRPr 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4968" y="1182213"/>
                <a:ext cx="11406908" cy="53848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 smtClean="0"/>
                  <a:t>From “whether” to “when”</a:t>
                </a:r>
              </a:p>
              <a:p>
                <a:pPr lvl="1"/>
                <a:r>
                  <a:rPr lang="en-US" dirty="0"/>
                  <a:t>“Whether”: Will </a:t>
                </a:r>
                <a:r>
                  <a:rPr lang="en-US" i="1" dirty="0">
                    <a:solidFill>
                      <a:srgbClr val="FF0000"/>
                    </a:solidFill>
                  </a:rPr>
                  <a:t>Jim</a:t>
                </a:r>
                <a:r>
                  <a:rPr lang="en-US" dirty="0"/>
                  <a:t> </a:t>
                </a:r>
                <a:r>
                  <a:rPr lang="en-US" dirty="0" smtClean="0"/>
                  <a:t>rent </a:t>
                </a:r>
                <a:r>
                  <a:rPr lang="en-US" dirty="0"/>
                  <a:t>the movie </a:t>
                </a:r>
                <a:r>
                  <a:rPr lang="en-US" i="1" dirty="0">
                    <a:solidFill>
                      <a:srgbClr val="0070C0"/>
                    </a:solidFill>
                  </a:rPr>
                  <a:t>“Avatar” </a:t>
                </a:r>
                <a:r>
                  <a:rPr lang="en-US" i="1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in Netflix</a:t>
                </a:r>
                <a:r>
                  <a:rPr lang="en-US" dirty="0" smtClean="0"/>
                  <a:t>?</a:t>
                </a:r>
              </a:p>
              <a:p>
                <a:pPr lvl="2"/>
                <a:endParaRPr lang="en-US" dirty="0" smtClean="0"/>
              </a:p>
              <a:p>
                <a:pPr lvl="1"/>
                <a:r>
                  <a:rPr lang="en-US" dirty="0" smtClean="0"/>
                  <a:t>“</a:t>
                </a:r>
                <a:r>
                  <a:rPr lang="en-US" dirty="0"/>
                  <a:t>When”: When will </a:t>
                </a:r>
                <a:r>
                  <a:rPr lang="en-US" i="1" dirty="0">
                    <a:solidFill>
                      <a:srgbClr val="FF0000"/>
                    </a:solidFill>
                  </a:rPr>
                  <a:t>Jim</a:t>
                </a:r>
                <a:r>
                  <a:rPr lang="en-US" dirty="0"/>
                  <a:t> </a:t>
                </a:r>
                <a:r>
                  <a:rPr lang="en-US" dirty="0" smtClean="0"/>
                  <a:t>rent the movie </a:t>
                </a:r>
                <a:r>
                  <a:rPr lang="en-US" i="1" dirty="0" smtClean="0">
                    <a:solidFill>
                      <a:srgbClr val="0070C0"/>
                    </a:solidFill>
                  </a:rPr>
                  <a:t>“Avatar”</a:t>
                </a:r>
                <a:r>
                  <a:rPr lang="en-US" dirty="0" smtClean="0"/>
                  <a:t>?</a:t>
                </a:r>
                <a:endParaRPr lang="en-US" dirty="0"/>
              </a:p>
              <a:p>
                <a:pPr lvl="2"/>
                <a:endParaRPr lang="en-US" dirty="0" smtClean="0"/>
              </a:p>
              <a:p>
                <a:pPr lvl="2"/>
                <a:endParaRPr lang="en-US" dirty="0"/>
              </a:p>
              <a:p>
                <a:pPr lvl="2"/>
                <a:endParaRPr lang="en-US" dirty="0" smtClean="0"/>
              </a:p>
              <a:p>
                <a:pPr lvl="2"/>
                <a:endParaRPr lang="en-US" dirty="0"/>
              </a:p>
              <a:p>
                <a:pPr lvl="2"/>
                <a:endParaRPr lang="en-US" dirty="0" smtClean="0"/>
              </a:p>
              <a:p>
                <a:pPr lvl="2"/>
                <a:endParaRPr lang="en-US" dirty="0"/>
              </a:p>
              <a:p>
                <a:pPr lvl="2"/>
                <a:endParaRPr lang="en-US" dirty="0" smtClean="0"/>
              </a:p>
              <a:p>
                <a:pPr lvl="2"/>
                <a:endParaRPr lang="en-US" dirty="0" smtClean="0"/>
              </a:p>
              <a:p>
                <a:pPr lvl="2"/>
                <a:r>
                  <a:rPr lang="en-US" dirty="0" smtClean="0"/>
                  <a:t>What </a:t>
                </a:r>
                <a:r>
                  <a:rPr lang="en-US" dirty="0"/>
                  <a:t>is the probability Jim </a:t>
                </a:r>
                <a:r>
                  <a:rPr lang="en-US" dirty="0" smtClean="0"/>
                  <a:t>will rent “Avatar” </a:t>
                </a:r>
                <a:r>
                  <a:rPr lang="en-US" b="1" i="1" dirty="0"/>
                  <a:t>within 2 months</a:t>
                </a:r>
                <a:r>
                  <a:rPr lang="en-US" dirty="0" smtClean="0"/>
                  <a:t>?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𝑃</m:t>
                    </m:r>
                    <m:r>
                      <a:rPr lang="en-US" sz="1800" i="1">
                        <a:latin typeface="Cambria Math"/>
                      </a:rPr>
                      <m:t>(</m:t>
                    </m:r>
                    <m:r>
                      <a:rPr lang="en-US" sz="1800" i="1">
                        <a:latin typeface="Cambria Math"/>
                      </a:rPr>
                      <m:t>𝑌</m:t>
                    </m:r>
                    <m:r>
                      <a:rPr lang="en-US" sz="1800" i="1">
                        <a:latin typeface="Cambria Math"/>
                      </a:rPr>
                      <m:t>≤2)</m:t>
                    </m:r>
                  </m:oMath>
                </a14:m>
                <a:endParaRPr lang="en-US" sz="1800" dirty="0"/>
              </a:p>
              <a:p>
                <a:pPr lvl="2"/>
                <a:r>
                  <a:rPr lang="en-US" b="1" i="1" dirty="0"/>
                  <a:t>By when</a:t>
                </a:r>
                <a:r>
                  <a:rPr lang="en-US" dirty="0"/>
                  <a:t> Jim will </a:t>
                </a:r>
                <a:r>
                  <a:rPr lang="en-US" dirty="0" smtClean="0"/>
                  <a:t>rent “Avatar” </a:t>
                </a:r>
                <a:r>
                  <a:rPr lang="en-US" dirty="0"/>
                  <a:t>with 90% probability</a:t>
                </a:r>
                <a:r>
                  <a:rPr lang="en-US" dirty="0" smtClean="0"/>
                  <a:t>?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𝑡</m:t>
                    </m:r>
                    <m:r>
                      <a:rPr lang="en-US" sz="1800" i="1">
                        <a:latin typeface="Cambria Math"/>
                      </a:rPr>
                      <m:t>:</m:t>
                    </m:r>
                    <m:r>
                      <a:rPr lang="en-US" sz="1800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/>
                          </a:rPr>
                          <m:t>𝑌</m:t>
                        </m:r>
                        <m:r>
                          <a:rPr lang="en-US" sz="1800" i="1">
                            <a:latin typeface="Cambria Math"/>
                          </a:rPr>
                          <m:t>≤</m:t>
                        </m:r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1800" i="1">
                        <a:latin typeface="Cambria Math"/>
                      </a:rPr>
                      <m:t>=0.9</m:t>
                    </m:r>
                  </m:oMath>
                </a14:m>
                <a:endParaRPr lang="en-US" sz="1800" dirty="0"/>
              </a:p>
              <a:p>
                <a:pPr lvl="2"/>
                <a:r>
                  <a:rPr lang="en-US" dirty="0"/>
                  <a:t>What is the </a:t>
                </a:r>
                <a:r>
                  <a:rPr lang="en-US" b="1" i="1" dirty="0" smtClean="0"/>
                  <a:t>expected </a:t>
                </a:r>
                <a:r>
                  <a:rPr lang="en-US" b="1" i="1" dirty="0"/>
                  <a:t>time</a:t>
                </a:r>
                <a:r>
                  <a:rPr lang="en-US" dirty="0"/>
                  <a:t> it will take for Jim to </a:t>
                </a:r>
                <a:r>
                  <a:rPr lang="en-US" dirty="0" smtClean="0"/>
                  <a:t>rent “Avatar”?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𝐸</m:t>
                    </m:r>
                    <m:r>
                      <a:rPr lang="en-US" sz="1800" i="1">
                        <a:latin typeface="Cambria Math"/>
                      </a:rPr>
                      <m:t>(</m:t>
                    </m:r>
                    <m:r>
                      <a:rPr lang="en-US" sz="1800" i="1">
                        <a:latin typeface="Cambria Math"/>
                      </a:rPr>
                      <m:t>𝑌</m:t>
                    </m:r>
                    <m:r>
                      <a:rPr lang="en-US" sz="1800" i="1">
                        <a:latin typeface="Cambria Math"/>
                      </a:rPr>
                      <m:t>)</m:t>
                    </m:r>
                  </m:oMath>
                </a14:m>
                <a:endParaRPr lang="en-US" sz="1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4968" y="1182213"/>
                <a:ext cx="11406908" cy="5384800"/>
              </a:xfrm>
              <a:blipFill rotWithShape="1">
                <a:blip r:embed="rId4"/>
                <a:stretch>
                  <a:fillRect t="-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9229257" y="5468471"/>
            <a:ext cx="2853329" cy="9694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May provide useful information to supply chain management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4254690" y="1932139"/>
            <a:ext cx="1905000" cy="3429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00"/>
                </a:solidFill>
              </a:rPr>
              <a:t>Output: P(X=1)=?</a:t>
            </a:r>
          </a:p>
        </p:txBody>
      </p:sp>
      <p:sp>
        <p:nvSpPr>
          <p:cNvPr id="8" name="Rectangle 7"/>
          <p:cNvSpPr/>
          <p:nvPr/>
        </p:nvSpPr>
        <p:spPr>
          <a:xfrm>
            <a:off x="4038600" y="4381500"/>
            <a:ext cx="3276600" cy="381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00"/>
                </a:solidFill>
              </a:rPr>
              <a:t>Output: A distribution of time!</a:t>
            </a: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480" y="1293019"/>
            <a:ext cx="929280" cy="1071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888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5029200" y="4011519"/>
            <a:ext cx="5638800" cy="2132965"/>
            <a:chOff x="29824473" y="16888094"/>
            <a:chExt cx="11902712" cy="4291260"/>
          </a:xfrm>
        </p:grpSpPr>
        <p:pic>
          <p:nvPicPr>
            <p:cNvPr id="13" name="Picture 1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35450" y="16888094"/>
              <a:ext cx="11791735" cy="1304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1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24473" y="19698819"/>
              <a:ext cx="11668271" cy="14805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Down Arrow 14"/>
            <p:cNvSpPr/>
            <p:nvPr/>
          </p:nvSpPr>
          <p:spPr>
            <a:xfrm>
              <a:off x="35137724" y="18247016"/>
              <a:ext cx="838200" cy="1451803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070224" y="18311196"/>
              <a:ext cx="9176768" cy="14241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0000"/>
                  </a:solidFill>
                </a:rPr>
                <a:t>Generalized Linear Model</a:t>
              </a:r>
            </a:p>
            <a:p>
              <a:pPr algn="ctr"/>
              <a:r>
                <a:rPr lang="en-US" sz="2000" b="1" dirty="0">
                  <a:solidFill>
                    <a:srgbClr val="000000"/>
                  </a:solidFill>
                </a:rPr>
                <a:t>under </a:t>
              </a:r>
              <a:r>
                <a:rPr lang="en-US" sz="2000" b="1" dirty="0" err="1">
                  <a:solidFill>
                    <a:srgbClr val="000000"/>
                  </a:solidFill>
                </a:rPr>
                <a:t>Weibull</a:t>
              </a:r>
              <a:r>
                <a:rPr lang="en-US" sz="2000" b="1" dirty="0">
                  <a:solidFill>
                    <a:srgbClr val="000000"/>
                  </a:solidFill>
                </a:rPr>
                <a:t> Distribution Assumption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680"/>
            <a:ext cx="12191999" cy="738909"/>
          </a:xfrm>
        </p:spPr>
        <p:txBody>
          <a:bodyPr>
            <a:normAutofit/>
          </a:bodyPr>
          <a:lstStyle/>
          <a:p>
            <a:r>
              <a:rPr lang="en-US" b="1" dirty="0" smtClean="0"/>
              <a:t>The Relationship Building Time Prediction Model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Clr>
                <a:srgbClr val="D16349"/>
              </a:buClr>
              <a:defRPr/>
            </a:pPr>
            <a:r>
              <a:rPr lang="en-US" sz="2400" dirty="0">
                <a:solidFill>
                  <a:sysClr val="windowText" lastClr="000000"/>
                </a:solidFill>
              </a:rPr>
              <a:t>Solution</a:t>
            </a:r>
          </a:p>
          <a:p>
            <a:pPr lvl="1">
              <a:buClr>
                <a:srgbClr val="D16349"/>
              </a:buClr>
              <a:defRPr/>
            </a:pPr>
            <a:r>
              <a:rPr lang="en-US" sz="2400" dirty="0"/>
              <a:t>Directly </a:t>
            </a:r>
            <a:r>
              <a:rPr lang="en-US" sz="2400" b="1" dirty="0">
                <a:solidFill>
                  <a:srgbClr val="FF0000"/>
                </a:solidFill>
              </a:rPr>
              <a:t>model relationship building time</a:t>
            </a:r>
            <a:r>
              <a:rPr lang="en-US" sz="2400" b="1" dirty="0"/>
              <a:t>: </a:t>
            </a:r>
            <a:r>
              <a:rPr lang="en-US" sz="2400" dirty="0"/>
              <a:t>P(Y=t)</a:t>
            </a:r>
          </a:p>
          <a:p>
            <a:pPr lvl="2">
              <a:buClr>
                <a:srgbClr val="D16349"/>
              </a:buClr>
              <a:defRPr/>
            </a:pPr>
            <a:r>
              <a:rPr lang="en-US" altLang="zh-CN" sz="24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Geometric distribution, Exponential distribution, </a:t>
            </a:r>
            <a:r>
              <a:rPr lang="en-US" altLang="zh-CN" sz="2400" dirty="0" err="1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Weibull</a:t>
            </a:r>
            <a:r>
              <a:rPr lang="en-US" altLang="zh-CN" sz="24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distribution</a:t>
            </a:r>
            <a:endParaRPr lang="en-US" sz="2400" b="1" dirty="0">
              <a:solidFill>
                <a:srgbClr val="FF0000"/>
              </a:solidFill>
            </a:endParaRPr>
          </a:p>
          <a:p>
            <a:pPr lvl="1">
              <a:buClr>
                <a:srgbClr val="D16349"/>
              </a:buClr>
              <a:defRPr/>
            </a:pPr>
            <a:r>
              <a:rPr lang="en-US" sz="2400" dirty="0"/>
              <a:t>Use </a:t>
            </a:r>
            <a:r>
              <a:rPr lang="en-US" sz="2400" b="1" dirty="0">
                <a:solidFill>
                  <a:srgbClr val="FF0000"/>
                </a:solidFill>
              </a:rPr>
              <a:t>generalized linear model</a:t>
            </a:r>
          </a:p>
          <a:p>
            <a:pPr lvl="2">
              <a:buClr>
                <a:srgbClr val="D16349"/>
              </a:buClr>
              <a:defRPr/>
            </a:pPr>
            <a:r>
              <a:rPr lang="en-US" sz="24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Deal with censoring (relationship builds beyond the observed time interval)</a:t>
            </a:r>
          </a:p>
          <a:p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860612" y="3627605"/>
            <a:ext cx="4758751" cy="2840344"/>
            <a:chOff x="18290866" y="15695701"/>
            <a:chExt cx="11479911" cy="5953196"/>
          </a:xfrm>
        </p:grpSpPr>
        <p:pic>
          <p:nvPicPr>
            <p:cNvPr id="5" name="Picture 1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90866" y="17226849"/>
              <a:ext cx="9098270" cy="3244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20004552" y="20810290"/>
              <a:ext cx="6339045" cy="8386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000000"/>
                  </a:solidFill>
                </a:rPr>
                <a:t>Training Framework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7304711" y="17545256"/>
              <a:ext cx="0" cy="3913203"/>
            </a:xfrm>
            <a:prstGeom prst="line">
              <a:avLst/>
            </a:prstGeom>
            <a:ln w="1016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26343597" y="15695701"/>
              <a:ext cx="3427180" cy="14836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rgbClr val="00B050"/>
                  </a:solidFill>
                </a:rPr>
                <a:t>T</a:t>
              </a:r>
              <a:r>
                <a:rPr lang="en-US" sz="2000" b="1" dirty="0">
                  <a:solidFill>
                    <a:srgbClr val="00B050"/>
                  </a:solidFill>
                </a:rPr>
                <a:t>: Right </a:t>
              </a:r>
            </a:p>
            <a:p>
              <a:r>
                <a:rPr lang="en-US" sz="2000" b="1" dirty="0">
                  <a:solidFill>
                    <a:srgbClr val="00B050"/>
                  </a:solidFill>
                </a:rPr>
                <a:t>Censoring</a:t>
              </a:r>
            </a:p>
          </p:txBody>
        </p:sp>
        <p:cxnSp>
          <p:nvCxnSpPr>
            <p:cNvPr id="9" name="Straight Arrow Connector 8"/>
            <p:cNvCxnSpPr>
              <a:endCxn id="5" idx="3"/>
            </p:cNvCxnSpPr>
            <p:nvPr/>
          </p:nvCxnSpPr>
          <p:spPr>
            <a:xfrm flipH="1">
              <a:off x="27389136" y="17030982"/>
              <a:ext cx="637528" cy="1817974"/>
            </a:xfrm>
            <a:prstGeom prst="straightConnector1">
              <a:avLst/>
            </a:prstGeom>
            <a:ln w="762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7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Author Citation Time Prediction </a:t>
            </a:r>
            <a:r>
              <a:rPr lang="en-US" sz="4000" b="1" dirty="0"/>
              <a:t>in DBLP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Top-4 </a:t>
            </a:r>
            <a:r>
              <a:rPr lang="en-US" sz="2400" dirty="0" smtClean="0"/>
              <a:t>meta-paths for author citation time prediction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Predict when Philip S. Yu will cite a new author</a:t>
            </a:r>
          </a:p>
          <a:p>
            <a:endParaRPr lang="en-US" sz="2400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" t="17391" r="931"/>
          <a:stretch/>
        </p:blipFill>
        <p:spPr bwMode="auto">
          <a:xfrm>
            <a:off x="646968" y="4892665"/>
            <a:ext cx="10149196" cy="1814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627655" y="3570167"/>
            <a:ext cx="5887515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Social relations are less important in author citation prediction than in co-author </a:t>
            </a:r>
            <a:r>
              <a:rPr lang="en-US" sz="2000" b="1" dirty="0" smtClean="0">
                <a:solidFill>
                  <a:srgbClr val="C00000"/>
                </a:solidFill>
              </a:rPr>
              <a:t>prediction</a:t>
            </a:r>
            <a:endParaRPr lang="en-US" sz="2000" b="1" dirty="0">
              <a:solidFill>
                <a:srgbClr val="C0000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84962" y="1781306"/>
            <a:ext cx="7644296" cy="1892733"/>
            <a:chOff x="1142874" y="1839299"/>
            <a:chExt cx="7036235" cy="1557867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874" y="1839299"/>
              <a:ext cx="1524000" cy="15578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9" name="Group 8"/>
            <p:cNvGrpSpPr/>
            <p:nvPr/>
          </p:nvGrpSpPr>
          <p:grpSpPr>
            <a:xfrm>
              <a:off x="3672423" y="1926440"/>
              <a:ext cx="4506686" cy="1277791"/>
              <a:chOff x="1132114" y="4191000"/>
              <a:chExt cx="5421086" cy="1710418"/>
            </a:xfrm>
          </p:grpSpPr>
          <p:pic>
            <p:nvPicPr>
              <p:cNvPr id="27650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3000" y="4191000"/>
                <a:ext cx="3048000" cy="3891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7651" name="Picture 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3000" y="4648200"/>
                <a:ext cx="3429000" cy="3331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7652" name="Picture 4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3001" y="5105400"/>
                <a:ext cx="4038600" cy="3633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7653" name="Picture 5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2114" y="5562600"/>
                <a:ext cx="5421086" cy="3388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14" name="Right Arrow 13"/>
            <p:cNvSpPr/>
            <p:nvPr/>
          </p:nvSpPr>
          <p:spPr>
            <a:xfrm>
              <a:off x="2892321" y="2396677"/>
              <a:ext cx="457200" cy="35285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761475" y="4483282"/>
            <a:ext cx="4335191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</a:rPr>
              <a:t>Under </a:t>
            </a:r>
            <a:r>
              <a:rPr lang="en-US" sz="2000" b="1" dirty="0" err="1">
                <a:solidFill>
                  <a:srgbClr val="000000"/>
                </a:solidFill>
              </a:rPr>
              <a:t>Weibull</a:t>
            </a:r>
            <a:r>
              <a:rPr lang="en-US" sz="2000" b="1" dirty="0">
                <a:solidFill>
                  <a:srgbClr val="000000"/>
                </a:solidFill>
              </a:rPr>
              <a:t> distribution </a:t>
            </a:r>
            <a:r>
              <a:rPr lang="en-US" sz="2000" b="1" dirty="0" smtClean="0">
                <a:solidFill>
                  <a:srgbClr val="000000"/>
                </a:solidFill>
              </a:rPr>
              <a:t>assumption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51259" y="1805964"/>
            <a:ext cx="2422608" cy="40011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</a:rPr>
              <a:t>Study the same topic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59527" y="2304802"/>
            <a:ext cx="3098374" cy="40011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</a:rPr>
              <a:t>Co-cited by the same paper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17117" y="2779914"/>
            <a:ext cx="3034755" cy="40011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</a:rPr>
              <a:t>Follow co-authors’ citation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087587" y="3258336"/>
            <a:ext cx="3478629" cy="70788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</a:rPr>
              <a:t>Follow the citations of authors who study the same topic</a:t>
            </a:r>
          </a:p>
        </p:txBody>
      </p:sp>
    </p:spTree>
    <p:extLst>
      <p:ext uri="{BB962C8B-B14F-4D97-AF65-F5344CB8AC3E}">
        <p14:creationId xmlns:p14="http://schemas.microsoft.com/office/powerpoint/2010/main" val="44649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031160"/>
            <a:ext cx="12192000" cy="9144998"/>
          </a:xfrm>
        </p:spPr>
      </p:pic>
    </p:spTree>
    <p:extLst>
      <p:ext uri="{BB962C8B-B14F-4D97-AF65-F5344CB8AC3E}">
        <p14:creationId xmlns:p14="http://schemas.microsoft.com/office/powerpoint/2010/main" val="154399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0474" y="221680"/>
            <a:ext cx="12488779" cy="738909"/>
          </a:xfrm>
        </p:spPr>
        <p:txBody>
          <a:bodyPr>
            <a:normAutofit/>
          </a:bodyPr>
          <a:lstStyle/>
          <a:p>
            <a:pPr defTabSz="1219110"/>
            <a:r>
              <a:rPr lang="en-US" altLang="zh-CN" dirty="0" smtClean="0">
                <a:ea typeface="SimSun" panose="02010600030101010101" pitchFamily="2" charset="-122"/>
              </a:rPr>
              <a:t>Outline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6039" y="1163524"/>
            <a:ext cx="10488163" cy="5579856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zh-CN" sz="2400" b="1" dirty="0">
                <a:ea typeface="SimSun" panose="02010600030101010101" pitchFamily="2" charset="-122"/>
              </a:rPr>
              <a:t>Motivation:</a:t>
            </a:r>
            <a:r>
              <a:rPr lang="en-US" altLang="zh-CN" sz="2400" dirty="0">
                <a:ea typeface="SimSun" panose="02010600030101010101" pitchFamily="2" charset="-122"/>
              </a:rPr>
              <a:t> Why Mining Information Networks?</a:t>
            </a:r>
          </a:p>
          <a:p>
            <a:pPr>
              <a:spcAft>
                <a:spcPts val="600"/>
              </a:spcAft>
            </a:pPr>
            <a:r>
              <a:rPr lang="en-US" altLang="zh-CN" sz="2400" b="1" dirty="0">
                <a:ea typeface="SimSun" panose="02010600030101010101" pitchFamily="2" charset="-122"/>
              </a:rPr>
              <a:t>Part I:</a:t>
            </a:r>
            <a:r>
              <a:rPr lang="en-US" altLang="zh-CN" sz="2400" dirty="0">
                <a:ea typeface="SimSun" panose="02010600030101010101" pitchFamily="2" charset="-122"/>
              </a:rPr>
              <a:t> </a:t>
            </a:r>
            <a:r>
              <a:rPr lang="en-US" altLang="zh-CN" sz="2400" dirty="0" smtClean="0">
                <a:ea typeface="SimSun" panose="02010600030101010101" pitchFamily="2" charset="-122"/>
              </a:rPr>
              <a:t>Clustering </a:t>
            </a:r>
            <a:r>
              <a:rPr lang="en-US" altLang="zh-CN" sz="2400" dirty="0">
                <a:ea typeface="SimSun" panose="02010600030101010101" pitchFamily="2" charset="-122"/>
              </a:rPr>
              <a:t>and Ranking in </a:t>
            </a:r>
            <a:r>
              <a:rPr lang="en-US" altLang="zh-CN" sz="2400" dirty="0" smtClean="0">
                <a:ea typeface="SimSun" panose="02010600030101010101" pitchFamily="2" charset="-122"/>
              </a:rPr>
              <a:t>Heterogeneous Information </a:t>
            </a:r>
            <a:r>
              <a:rPr lang="en-US" altLang="zh-CN" sz="2400" dirty="0">
                <a:ea typeface="SimSun" panose="02010600030101010101" pitchFamily="2" charset="-122"/>
              </a:rPr>
              <a:t>Networks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>
                <a:ea typeface="SimSun" panose="02010600030101010101" pitchFamily="2" charset="-122"/>
              </a:rPr>
              <a:t>Clustering and Ranking in Information Networks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>
                <a:ea typeface="SimSun" panose="02010600030101010101" pitchFamily="2" charset="-122"/>
              </a:rPr>
              <a:t>Similarity Search in Information Networks </a:t>
            </a:r>
            <a:endParaRPr lang="en-US" altLang="zh-CN" sz="2400" dirty="0" smtClean="0">
              <a:ea typeface="SimSun" panose="02010600030101010101" pitchFamily="2" charset="-122"/>
            </a:endParaRPr>
          </a:p>
          <a:p>
            <a:pPr lvl="1">
              <a:spcAft>
                <a:spcPts val="600"/>
              </a:spcAft>
            </a:pPr>
            <a:r>
              <a:rPr lang="en-US" altLang="zh-CN" sz="2400" dirty="0" smtClean="0">
                <a:ea typeface="SimSun" panose="02010600030101010101" pitchFamily="2" charset="-122"/>
              </a:rPr>
              <a:t>User-Guided </a:t>
            </a:r>
            <a:r>
              <a:rPr lang="en-US" altLang="zh-CN" sz="2400" dirty="0">
                <a:ea typeface="SimSun" panose="02010600030101010101" pitchFamily="2" charset="-122"/>
              </a:rPr>
              <a:t>Meta-Path based </a:t>
            </a:r>
            <a:r>
              <a:rPr lang="en-US" altLang="zh-CN" sz="2400" dirty="0" smtClean="0">
                <a:ea typeface="SimSun" panose="02010600030101010101" pitchFamily="2" charset="-122"/>
              </a:rPr>
              <a:t>Clustering </a:t>
            </a:r>
            <a:r>
              <a:rPr lang="en-US" altLang="zh-CN" sz="2400" dirty="0">
                <a:ea typeface="SimSun" panose="02010600030101010101" pitchFamily="2" charset="-122"/>
              </a:rPr>
              <a:t>in </a:t>
            </a:r>
            <a:r>
              <a:rPr lang="en-US" altLang="zh-CN" sz="2400" dirty="0" smtClean="0">
                <a:ea typeface="SimSun" panose="02010600030101010101" pitchFamily="2" charset="-122"/>
              </a:rPr>
              <a:t>Heterogeneous Networks</a:t>
            </a:r>
            <a:endParaRPr lang="en-US" altLang="zh-CN" sz="2400" dirty="0">
              <a:ea typeface="SimSun" panose="02010600030101010101" pitchFamily="2" charset="-122"/>
            </a:endParaRPr>
          </a:p>
          <a:p>
            <a:pPr>
              <a:spcAft>
                <a:spcPts val="600"/>
              </a:spcAft>
            </a:pPr>
            <a:r>
              <a:rPr lang="en-US" altLang="zh-CN" sz="2400" b="1" dirty="0" smtClean="0">
                <a:ea typeface="SimSun" panose="02010600030101010101" pitchFamily="2" charset="-122"/>
              </a:rPr>
              <a:t>Part </a:t>
            </a:r>
            <a:r>
              <a:rPr lang="en-US" altLang="zh-CN" sz="2400" b="1" dirty="0">
                <a:ea typeface="SimSun" panose="02010600030101010101" pitchFamily="2" charset="-122"/>
              </a:rPr>
              <a:t>II: </a:t>
            </a:r>
            <a:r>
              <a:rPr lang="en-US" altLang="zh-CN" sz="2400" dirty="0" smtClean="0">
                <a:ea typeface="SimSun" panose="02010600030101010101" pitchFamily="2" charset="-122"/>
              </a:rPr>
              <a:t>Classification and Prediction in Heterogeneous Information </a:t>
            </a:r>
            <a:r>
              <a:rPr lang="en-US" altLang="zh-CN" sz="2400" dirty="0">
                <a:ea typeface="SimSun" panose="02010600030101010101" pitchFamily="2" charset="-122"/>
              </a:rPr>
              <a:t>Networks</a:t>
            </a:r>
            <a:r>
              <a:rPr lang="en-US" altLang="zh-CN" sz="2400" b="1" dirty="0">
                <a:ea typeface="SimSun" panose="02010600030101010101" pitchFamily="2" charset="-122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>
                <a:ea typeface="SimSun" panose="02010600030101010101" pitchFamily="2" charset="-122"/>
              </a:rPr>
              <a:t>Classification of Heterogeneous </a:t>
            </a:r>
            <a:r>
              <a:rPr lang="en-US" altLang="zh-CN" sz="2400" dirty="0" smtClean="0">
                <a:ea typeface="SimSun" panose="02010600030101010101" pitchFamily="2" charset="-122"/>
              </a:rPr>
              <a:t>Information </a:t>
            </a:r>
            <a:r>
              <a:rPr lang="en-US" altLang="zh-CN" sz="2400" dirty="0">
                <a:ea typeface="SimSun" panose="02010600030101010101" pitchFamily="2" charset="-122"/>
              </a:rPr>
              <a:t>Networks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 smtClean="0">
                <a:ea typeface="SimSun" panose="02010600030101010101" pitchFamily="2" charset="-122"/>
              </a:rPr>
              <a:t>Relationship </a:t>
            </a:r>
            <a:r>
              <a:rPr lang="en-US" altLang="zh-CN" sz="2400" dirty="0">
                <a:ea typeface="SimSun" panose="02010600030101010101" pitchFamily="2" charset="-122"/>
              </a:rPr>
              <a:t>Prediction in Heterogeneous Information Networks</a:t>
            </a:r>
            <a:r>
              <a:rPr lang="en-US" altLang="zh-CN" sz="2400" b="1" dirty="0">
                <a:ea typeface="SimSun" panose="02010600030101010101" pitchFamily="2" charset="-122"/>
              </a:rPr>
              <a:t> </a:t>
            </a:r>
            <a:endParaRPr lang="en-US" altLang="zh-CN" sz="2400" b="1" dirty="0" smtClean="0">
              <a:ea typeface="SimSun" panose="02010600030101010101" pitchFamily="2" charset="-122"/>
            </a:endParaRPr>
          </a:p>
          <a:p>
            <a:pPr lvl="1">
              <a:spcAft>
                <a:spcPts val="600"/>
              </a:spcAft>
            </a:pPr>
            <a:r>
              <a:rPr lang="en-US" altLang="zh-CN" sz="2400" dirty="0" smtClean="0">
                <a:ea typeface="SimSun" panose="02010600030101010101" pitchFamily="2" charset="-122"/>
              </a:rPr>
              <a:t>Recommendation with Heterogeneous Information Networks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 err="1" smtClean="0">
                <a:ea typeface="SimSun" panose="02010600030101010101" pitchFamily="2" charset="-122"/>
              </a:rPr>
              <a:t>ClusCite</a:t>
            </a:r>
            <a:r>
              <a:rPr lang="en-US" altLang="zh-CN" sz="2400" dirty="0" smtClean="0">
                <a:ea typeface="SimSun" panose="02010600030101010101" pitchFamily="2" charset="-122"/>
              </a:rPr>
              <a:t>: Citation Recommendation in </a:t>
            </a:r>
            <a:r>
              <a:rPr lang="en-US" altLang="zh-CN" sz="2400" dirty="0">
                <a:ea typeface="SimSun" panose="02010600030101010101" pitchFamily="2" charset="-122"/>
              </a:rPr>
              <a:t>Heterogeneous Information Networks </a:t>
            </a:r>
            <a:endParaRPr lang="en-US" altLang="zh-CN" sz="2400" dirty="0" smtClean="0">
              <a:ea typeface="SimSun" panose="02010600030101010101" pitchFamily="2" charset="-122"/>
            </a:endParaRPr>
          </a:p>
          <a:p>
            <a:pPr>
              <a:spcAft>
                <a:spcPts val="600"/>
              </a:spcAft>
            </a:pPr>
            <a:r>
              <a:rPr lang="en-US" altLang="zh-CN" sz="2400" dirty="0" smtClean="0">
                <a:ea typeface="SimSun" panose="02010600030101010101" pitchFamily="2" charset="-122"/>
              </a:rPr>
              <a:t>Summary</a:t>
            </a:r>
            <a:endParaRPr lang="en-US" altLang="zh-CN" sz="2400" dirty="0">
              <a:ea typeface="SimSun" panose="02010600030101010101" pitchFamily="2" charset="-122"/>
            </a:endParaRPr>
          </a:p>
          <a:p>
            <a:pPr lvl="1">
              <a:spcAft>
                <a:spcPts val="600"/>
              </a:spcAft>
            </a:pPr>
            <a:endParaRPr lang="en-US" altLang="zh-CN" sz="2400" b="1" dirty="0" smtClean="0">
              <a:ea typeface="SimSun" panose="02010600030101010101" pitchFamily="2" charset="-122"/>
            </a:endParaRPr>
          </a:p>
          <a:p>
            <a:pPr lvl="1">
              <a:spcAft>
                <a:spcPts val="600"/>
              </a:spcAft>
            </a:pPr>
            <a:endParaRPr lang="en-US" altLang="zh-CN" sz="2400" b="1" dirty="0" smtClean="0">
              <a:ea typeface="SimSun" panose="02010600030101010101" pitchFamily="2" charset="-122"/>
            </a:endParaRPr>
          </a:p>
        </p:txBody>
      </p:sp>
      <p:sp>
        <p:nvSpPr>
          <p:cNvPr id="4" name="AutoShape 8"/>
          <p:cNvSpPr>
            <a:spLocks noChangeArrowheads="1"/>
          </p:cNvSpPr>
          <p:nvPr/>
        </p:nvSpPr>
        <p:spPr bwMode="auto">
          <a:xfrm rot="9129169">
            <a:off x="10900021" y="3681159"/>
            <a:ext cx="381000" cy="3810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89488" y="1163547"/>
            <a:ext cx="4969443" cy="563639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30000"/>
              </a:spcBef>
            </a:pPr>
            <a:endParaRPr lang="en-US" altLang="zh-CN" sz="2400" dirty="0" smtClean="0">
              <a:solidFill>
                <a:srgbClr val="000000"/>
              </a:solidFill>
            </a:endParaRP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 rot="9129169">
            <a:off x="9141456" y="5220570"/>
            <a:ext cx="222907" cy="343191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92D05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110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899160"/>
          </a:xfrm>
        </p:spPr>
        <p:txBody>
          <a:bodyPr>
            <a:normAutofit fontScale="90000"/>
          </a:bodyPr>
          <a:lstStyle/>
          <a:p>
            <a:r>
              <a:rPr lang="en-US" altLang="en-US" sz="4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Enhancing the Power of Recommender Systems by </a:t>
            </a:r>
            <a:r>
              <a:rPr lang="en-US" altLang="en-US" sz="4000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Heterog</a:t>
            </a:r>
            <a:r>
              <a:rPr lang="en-US" altLang="en-US" sz="4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. Info. Network Analysis</a:t>
            </a:r>
            <a:endParaRPr lang="en-US" altLang="en-US" sz="4000" b="1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91215" y="4515555"/>
            <a:ext cx="10702835" cy="2336801"/>
          </a:xfrm>
        </p:spPr>
        <p:txBody>
          <a:bodyPr>
            <a:noAutofit/>
          </a:bodyPr>
          <a:lstStyle/>
          <a:p>
            <a:pPr>
              <a:spcBef>
                <a:spcPct val="0"/>
              </a:spcBef>
            </a:pPr>
            <a:r>
              <a:rPr lang="en-US" altLang="en-US" sz="2400" dirty="0" smtClean="0">
                <a:cs typeface="MS PGothic" panose="020B0600070205080204" pitchFamily="34" charset="-128"/>
              </a:rPr>
              <a:t>Heterogeneous </a:t>
            </a:r>
            <a:r>
              <a:rPr lang="en-US" altLang="en-US" sz="2400" dirty="0">
                <a:cs typeface="MS PGothic" panose="020B0600070205080204" pitchFamily="34" charset="-128"/>
              </a:rPr>
              <a:t>relationships complement each other</a:t>
            </a:r>
          </a:p>
          <a:p>
            <a:pPr>
              <a:spcBef>
                <a:spcPct val="0"/>
              </a:spcBef>
            </a:pPr>
            <a:r>
              <a:rPr lang="en-US" altLang="en-US" sz="2400" dirty="0">
                <a:cs typeface="MS PGothic" panose="020B0600070205080204" pitchFamily="34" charset="-128"/>
              </a:rPr>
              <a:t>Users and items with limited feedback can be connected to the network by </a:t>
            </a:r>
            <a:r>
              <a:rPr lang="en-US" altLang="en-US" sz="2400" b="1" dirty="0">
                <a:cs typeface="MS PGothic" panose="020B0600070205080204" pitchFamily="34" charset="-128"/>
              </a:rPr>
              <a:t>different types of paths</a:t>
            </a:r>
          </a:p>
          <a:p>
            <a:pPr lvl="1">
              <a:spcBef>
                <a:spcPct val="0"/>
              </a:spcBef>
            </a:pPr>
            <a:r>
              <a:rPr lang="en-US" altLang="en-US" sz="2400" dirty="0"/>
              <a:t>Connect new users or items in the information network</a:t>
            </a:r>
          </a:p>
          <a:p>
            <a:pPr>
              <a:spcBef>
                <a:spcPct val="0"/>
              </a:spcBef>
            </a:pPr>
            <a:r>
              <a:rPr lang="en-US" altLang="en-US" sz="2400" dirty="0">
                <a:cs typeface="MS PGothic" panose="020B0600070205080204" pitchFamily="34" charset="-128"/>
              </a:rPr>
              <a:t>Different users may require different models: Relationship heterogeneity makes </a:t>
            </a:r>
            <a:r>
              <a:rPr lang="en-US" altLang="en-US" sz="2400" b="1" dirty="0">
                <a:cs typeface="MS PGothic" panose="020B0600070205080204" pitchFamily="34" charset="-128"/>
              </a:rPr>
              <a:t>personalized recommendation </a:t>
            </a:r>
            <a:r>
              <a:rPr lang="en-US" altLang="en-US" sz="2400" dirty="0">
                <a:cs typeface="MS PGothic" panose="020B0600070205080204" pitchFamily="34" charset="-128"/>
              </a:rPr>
              <a:t>models easier to define</a:t>
            </a:r>
            <a:endParaRPr lang="en-US" altLang="en-US" sz="2400" dirty="0">
              <a:latin typeface="Baskerville Old Face" panose="02020602080505020303" pitchFamily="18" charset="0"/>
              <a:cs typeface="MS PGothic" panose="020B0600070205080204" pitchFamily="34" charset="-128"/>
            </a:endParaRPr>
          </a:p>
        </p:txBody>
      </p: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699909" y="1301045"/>
            <a:ext cx="5410200" cy="3241675"/>
            <a:chOff x="505290" y="1479428"/>
            <a:chExt cx="8282799" cy="4084698"/>
          </a:xfrm>
        </p:grpSpPr>
        <p:pic>
          <p:nvPicPr>
            <p:cNvPr id="5" name="Picture 62" descr="user3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9971" y="1479428"/>
              <a:ext cx="794936" cy="7219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" name="Group 2"/>
            <p:cNvGrpSpPr>
              <a:grpSpLocks/>
            </p:cNvGrpSpPr>
            <p:nvPr/>
          </p:nvGrpSpPr>
          <p:grpSpPr bwMode="auto">
            <a:xfrm>
              <a:off x="505290" y="1524471"/>
              <a:ext cx="8282799" cy="4039655"/>
              <a:chOff x="505290" y="1524471"/>
              <a:chExt cx="8282799" cy="4039655"/>
            </a:xfrm>
          </p:grpSpPr>
          <p:pic>
            <p:nvPicPr>
              <p:cNvPr id="8" name="Picture 63" descr="user4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36274" y="1524471"/>
                <a:ext cx="869356" cy="8693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Picture 64" descr="user5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51" t="8551" r="16249" b="8249"/>
              <a:stretch>
                <a:fillRect/>
              </a:stretch>
            </p:blipFill>
            <p:spPr bwMode="auto">
              <a:xfrm>
                <a:off x="2493486" y="1524471"/>
                <a:ext cx="703386" cy="914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Picture 65" descr="blue_user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8972" y="1524471"/>
                <a:ext cx="685800" cy="914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1" name="Group 7"/>
              <p:cNvGrpSpPr>
                <a:grpSpLocks/>
              </p:cNvGrpSpPr>
              <p:nvPr/>
            </p:nvGrpSpPr>
            <p:grpSpPr bwMode="auto">
              <a:xfrm>
                <a:off x="931772" y="3038030"/>
                <a:ext cx="1041611" cy="1143000"/>
                <a:chOff x="2895600" y="3124200"/>
                <a:chExt cx="1041611" cy="1143000"/>
              </a:xfrm>
            </p:grpSpPr>
            <p:pic>
              <p:nvPicPr>
                <p:cNvPr id="54" name="Picture 70" descr="movie.jpg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333" t="3333" r="7556" b="8888"/>
                <a:stretch>
                  <a:fillRect/>
                </a:stretch>
              </p:blipFill>
              <p:spPr bwMode="auto">
                <a:xfrm>
                  <a:off x="2940741" y="3124200"/>
                  <a:ext cx="824118" cy="7315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5" name="Rounded Rectangle 54"/>
                <p:cNvSpPr/>
                <p:nvPr/>
              </p:nvSpPr>
              <p:spPr>
                <a:xfrm>
                  <a:off x="2894438" y="3885995"/>
                  <a:ext cx="1042640" cy="382066"/>
                </a:xfrm>
                <a:prstGeom prst="round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C0504D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914400">
                    <a:defRPr/>
                  </a:pPr>
                  <a:r>
                    <a:rPr lang="en-US" sz="1100" b="1" kern="0" dirty="0">
                      <a:solidFill>
                        <a:prstClr val="black"/>
                      </a:solidFill>
                      <a:ea typeface="MS PGothic" panose="020B0600070205080204" pitchFamily="34" charset="-128"/>
                    </a:rPr>
                    <a:t>Avatar</a:t>
                  </a:r>
                </a:p>
              </p:txBody>
            </p:sp>
          </p:grpSp>
          <p:grpSp>
            <p:nvGrpSpPr>
              <p:cNvPr id="12" name="Group 112"/>
              <p:cNvGrpSpPr>
                <a:grpSpLocks/>
              </p:cNvGrpSpPr>
              <p:nvPr/>
            </p:nvGrpSpPr>
            <p:grpSpPr bwMode="auto">
              <a:xfrm>
                <a:off x="3888405" y="3038030"/>
                <a:ext cx="1050415" cy="1143000"/>
                <a:chOff x="5426585" y="3124200"/>
                <a:chExt cx="1050415" cy="1143000"/>
              </a:xfrm>
            </p:grpSpPr>
            <p:pic>
              <p:nvPicPr>
                <p:cNvPr id="52" name="Picture 71" descr="movie.jpg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333" t="3333" r="7556" b="8888"/>
                <a:stretch>
                  <a:fillRect/>
                </a:stretch>
              </p:blipFill>
              <p:spPr bwMode="auto">
                <a:xfrm>
                  <a:off x="5607741" y="3124200"/>
                  <a:ext cx="824118" cy="7315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3" name="Rounded Rectangle 52"/>
                <p:cNvSpPr/>
                <p:nvPr/>
              </p:nvSpPr>
              <p:spPr>
                <a:xfrm>
                  <a:off x="5426585" y="3885995"/>
                  <a:ext cx="1049933" cy="382066"/>
                </a:xfrm>
                <a:prstGeom prst="round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C0504D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914400">
                    <a:defRPr/>
                  </a:pPr>
                  <a:r>
                    <a:rPr lang="en-US" sz="1100" b="1" kern="0" dirty="0">
                      <a:solidFill>
                        <a:prstClr val="black"/>
                      </a:solidFill>
                      <a:ea typeface="MS PGothic" panose="020B0600070205080204" pitchFamily="34" charset="-128"/>
                    </a:rPr>
                    <a:t>Titanic</a:t>
                  </a:r>
                </a:p>
              </p:txBody>
            </p:sp>
          </p:grpSp>
          <p:grpSp>
            <p:nvGrpSpPr>
              <p:cNvPr id="13" name="Group 111"/>
              <p:cNvGrpSpPr>
                <a:grpSpLocks/>
              </p:cNvGrpSpPr>
              <p:nvPr/>
            </p:nvGrpSpPr>
            <p:grpSpPr bwMode="auto">
              <a:xfrm>
                <a:off x="2265338" y="3038030"/>
                <a:ext cx="931533" cy="1188720"/>
                <a:chOff x="4038598" y="2621280"/>
                <a:chExt cx="931533" cy="1188720"/>
              </a:xfrm>
            </p:grpSpPr>
            <p:pic>
              <p:nvPicPr>
                <p:cNvPr id="50" name="Picture 69" descr="movie.jpg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333" t="3333" r="7556" b="8888"/>
                <a:stretch>
                  <a:fillRect/>
                </a:stretch>
              </p:blipFill>
              <p:spPr bwMode="auto">
                <a:xfrm>
                  <a:off x="4083741" y="2621280"/>
                  <a:ext cx="824118" cy="7315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1" name="Rounded Rectangle 50"/>
                <p:cNvSpPr/>
                <p:nvPr/>
              </p:nvSpPr>
              <p:spPr>
                <a:xfrm>
                  <a:off x="4038159" y="3429083"/>
                  <a:ext cx="930844" cy="420072"/>
                </a:xfrm>
                <a:prstGeom prst="round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C0504D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914400">
                    <a:defRPr/>
                  </a:pPr>
                  <a:r>
                    <a:rPr lang="en-US" sz="1200" b="1" kern="0" dirty="0">
                      <a:solidFill>
                        <a:prstClr val="black"/>
                      </a:solidFill>
                      <a:ea typeface="MS PGothic" panose="020B0600070205080204" pitchFamily="34" charset="-128"/>
                    </a:rPr>
                    <a:t>Aliens</a:t>
                  </a:r>
                </a:p>
              </p:txBody>
            </p:sp>
          </p:grpSp>
          <p:grpSp>
            <p:nvGrpSpPr>
              <p:cNvPr id="14" name="Group 113"/>
              <p:cNvGrpSpPr>
                <a:grpSpLocks/>
              </p:cNvGrpSpPr>
              <p:nvPr/>
            </p:nvGrpSpPr>
            <p:grpSpPr bwMode="auto">
              <a:xfrm>
                <a:off x="5871612" y="3038030"/>
                <a:ext cx="1721862" cy="1341120"/>
                <a:chOff x="6744890" y="2743200"/>
                <a:chExt cx="1721862" cy="1341120"/>
              </a:xfrm>
            </p:grpSpPr>
            <p:pic>
              <p:nvPicPr>
                <p:cNvPr id="48" name="Picture 72" descr="movie.jpg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333" t="3333" r="7556" b="8888"/>
                <a:stretch>
                  <a:fillRect/>
                </a:stretch>
              </p:blipFill>
              <p:spPr bwMode="auto">
                <a:xfrm>
                  <a:off x="7131741" y="2743200"/>
                  <a:ext cx="824118" cy="7315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9" name="Rounded Rectangle 48"/>
                <p:cNvSpPr/>
                <p:nvPr/>
              </p:nvSpPr>
              <p:spPr>
                <a:xfrm>
                  <a:off x="6744888" y="3555004"/>
                  <a:ext cx="1720723" cy="530090"/>
                </a:xfrm>
                <a:prstGeom prst="round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C0504D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914400">
                    <a:defRPr/>
                  </a:pPr>
                  <a:r>
                    <a:rPr lang="en-US" sz="1200" b="1" kern="0" dirty="0">
                      <a:solidFill>
                        <a:prstClr val="black"/>
                      </a:solidFill>
                      <a:ea typeface="MS PGothic" panose="020B0600070205080204" pitchFamily="34" charset="-128"/>
                    </a:rPr>
                    <a:t>Revolutionary Road</a:t>
                  </a:r>
                </a:p>
              </p:txBody>
            </p:sp>
          </p:grpSp>
          <p:sp>
            <p:nvSpPr>
              <p:cNvPr id="15" name="Rounded Rectangle 14"/>
              <p:cNvSpPr/>
              <p:nvPr/>
            </p:nvSpPr>
            <p:spPr>
              <a:xfrm>
                <a:off x="3343996" y="4992028"/>
                <a:ext cx="1419353" cy="532091"/>
              </a:xfrm>
              <a:prstGeom prst="roundRect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rgbClr val="4BACC6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914400">
                  <a:defRPr/>
                </a:pPr>
                <a:r>
                  <a:rPr lang="en-US" sz="1200" b="1" kern="0" dirty="0">
                    <a:solidFill>
                      <a:prstClr val="black"/>
                    </a:solidFill>
                    <a:ea typeface="MS PGothic" panose="020B0600070205080204" pitchFamily="34" charset="-128"/>
                  </a:rPr>
                  <a:t>James Cameron</a:t>
                </a: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6221588" y="5126052"/>
                <a:ext cx="1166591" cy="434074"/>
              </a:xfrm>
              <a:prstGeom prst="roundRect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rgbClr val="9BBB59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914400">
                  <a:defRPr/>
                </a:pPr>
                <a:r>
                  <a:rPr lang="en-US" sz="1200" b="1" kern="0" dirty="0">
                    <a:solidFill>
                      <a:prstClr val="black"/>
                    </a:solidFill>
                    <a:ea typeface="MS PGothic" panose="020B0600070205080204" pitchFamily="34" charset="-128"/>
                  </a:rPr>
                  <a:t>Kate </a:t>
                </a:r>
                <a:r>
                  <a:rPr lang="en-US" sz="1200" b="1" kern="0" dirty="0" err="1">
                    <a:solidFill>
                      <a:prstClr val="black"/>
                    </a:solidFill>
                    <a:ea typeface="MS PGothic" panose="020B0600070205080204" pitchFamily="34" charset="-128"/>
                  </a:rPr>
                  <a:t>Winslet</a:t>
                </a:r>
                <a:endParaRPr lang="en-US" sz="1200" b="1" kern="0" dirty="0">
                  <a:solidFill>
                    <a:prstClr val="black"/>
                  </a:solidFill>
                  <a:ea typeface="MS PGothic" panose="020B0600070205080204" pitchFamily="34" charset="-128"/>
                </a:endParaRP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4763349" y="5030035"/>
                <a:ext cx="1353733" cy="534091"/>
              </a:xfrm>
              <a:prstGeom prst="roundRect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rgbClr val="9BBB59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914400">
                  <a:defRPr/>
                </a:pPr>
                <a:r>
                  <a:rPr lang="en-US" sz="1200" b="1" kern="0" dirty="0">
                    <a:solidFill>
                      <a:prstClr val="black"/>
                    </a:solidFill>
                    <a:ea typeface="MS PGothic" panose="020B0600070205080204" pitchFamily="34" charset="-128"/>
                  </a:rPr>
                  <a:t>Leonardo </a:t>
                </a:r>
                <a:r>
                  <a:rPr lang="en-US" sz="1200" b="1" kern="0" dirty="0" err="1">
                    <a:solidFill>
                      <a:prstClr val="black"/>
                    </a:solidFill>
                    <a:ea typeface="MS PGothic" panose="020B0600070205080204" pitchFamily="34" charset="-128"/>
                  </a:rPr>
                  <a:t>Dicaprio</a:t>
                </a:r>
                <a:endParaRPr lang="en-US" sz="1200" b="1" kern="0" dirty="0">
                  <a:solidFill>
                    <a:prstClr val="black"/>
                  </a:solidFill>
                  <a:ea typeface="MS PGothic" panose="020B0600070205080204" pitchFamily="34" charset="-128"/>
                </a:endParaRP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505290" y="4934019"/>
                <a:ext cx="1344011" cy="484083"/>
              </a:xfrm>
              <a:prstGeom prst="roundRect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rgbClr val="9BBB59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914400">
                  <a:defRPr/>
                </a:pPr>
                <a:r>
                  <a:rPr lang="en-US" sz="1400" b="1" kern="0" dirty="0">
                    <a:solidFill>
                      <a:prstClr val="black"/>
                    </a:solidFill>
                    <a:ea typeface="MS PGothic" panose="020B0600070205080204" pitchFamily="34" charset="-128"/>
                  </a:rPr>
                  <a:t>Zoe Saldana</a:t>
                </a:r>
              </a:p>
            </p:txBody>
          </p:sp>
          <p:cxnSp>
            <p:nvCxnSpPr>
              <p:cNvPr id="19" name="Shape 33"/>
              <p:cNvCxnSpPr>
                <a:cxnSpLocks noChangeShapeType="1"/>
                <a:stCxn id="55" idx="2"/>
                <a:endCxn id="18" idx="0"/>
              </p:cNvCxnSpPr>
              <p:nvPr/>
            </p:nvCxnSpPr>
            <p:spPr bwMode="auto">
              <a:xfrm flipH="1">
                <a:off x="1176911" y="4181031"/>
                <a:ext cx="275668" cy="753700"/>
              </a:xfrm>
              <a:prstGeom prst="straightConnector1">
                <a:avLst/>
              </a:prstGeom>
              <a:noFill/>
              <a:ln w="28575">
                <a:solidFill>
                  <a:srgbClr val="00B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" name="Curved Connector 36"/>
              <p:cNvCxnSpPr>
                <a:cxnSpLocks noChangeShapeType="1"/>
                <a:stCxn id="55" idx="2"/>
                <a:endCxn id="31" idx="0"/>
              </p:cNvCxnSpPr>
              <p:nvPr/>
            </p:nvCxnSpPr>
            <p:spPr bwMode="auto">
              <a:xfrm>
                <a:off x="1452579" y="4181031"/>
                <a:ext cx="1138422" cy="753700"/>
              </a:xfrm>
              <a:prstGeom prst="straightConnector1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" name="Curved Connector 38"/>
              <p:cNvCxnSpPr>
                <a:cxnSpLocks noChangeShapeType="1"/>
                <a:stCxn id="51" idx="2"/>
                <a:endCxn id="31" idx="0"/>
              </p:cNvCxnSpPr>
              <p:nvPr/>
            </p:nvCxnSpPr>
            <p:spPr bwMode="auto">
              <a:xfrm flipH="1">
                <a:off x="2591000" y="4226750"/>
                <a:ext cx="140104" cy="707981"/>
              </a:xfrm>
              <a:prstGeom prst="straightConnector1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" name="Curved Connector 40"/>
              <p:cNvCxnSpPr>
                <a:cxnSpLocks noChangeShapeType="1"/>
                <a:stCxn id="51" idx="2"/>
                <a:endCxn id="15" idx="0"/>
              </p:cNvCxnSpPr>
              <p:nvPr/>
            </p:nvCxnSpPr>
            <p:spPr bwMode="auto">
              <a:xfrm>
                <a:off x="2731105" y="4226751"/>
                <a:ext cx="1323134" cy="764350"/>
              </a:xfrm>
              <a:prstGeom prst="straightConnector1">
                <a:avLst/>
              </a:prstGeom>
              <a:noFill/>
              <a:ln w="28575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" name="Shape 42"/>
              <p:cNvCxnSpPr>
                <a:cxnSpLocks noChangeShapeType="1"/>
                <a:stCxn id="53" idx="2"/>
                <a:endCxn id="15" idx="0"/>
              </p:cNvCxnSpPr>
              <p:nvPr/>
            </p:nvCxnSpPr>
            <p:spPr bwMode="auto">
              <a:xfrm flipH="1">
                <a:off x="4054239" y="4181030"/>
                <a:ext cx="359374" cy="810071"/>
              </a:xfrm>
              <a:prstGeom prst="straightConnector1">
                <a:avLst/>
              </a:prstGeom>
              <a:noFill/>
              <a:ln w="28575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4" name="Curved Connector 44"/>
              <p:cNvCxnSpPr>
                <a:cxnSpLocks noChangeShapeType="1"/>
                <a:stCxn id="53" idx="2"/>
                <a:endCxn id="17" idx="0"/>
              </p:cNvCxnSpPr>
              <p:nvPr/>
            </p:nvCxnSpPr>
            <p:spPr bwMode="auto">
              <a:xfrm>
                <a:off x="4413613" y="4181030"/>
                <a:ext cx="1026720" cy="849696"/>
              </a:xfrm>
              <a:prstGeom prst="straightConnector1">
                <a:avLst/>
              </a:prstGeom>
              <a:noFill/>
              <a:ln w="28575">
                <a:solidFill>
                  <a:srgbClr val="00B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" name="Curved Connector 46"/>
              <p:cNvCxnSpPr>
                <a:cxnSpLocks noChangeShapeType="1"/>
                <a:stCxn id="49" idx="2"/>
                <a:endCxn id="17" idx="0"/>
              </p:cNvCxnSpPr>
              <p:nvPr/>
            </p:nvCxnSpPr>
            <p:spPr bwMode="auto">
              <a:xfrm flipH="1">
                <a:off x="5440333" y="4379149"/>
                <a:ext cx="1292210" cy="651577"/>
              </a:xfrm>
              <a:prstGeom prst="straightConnector1">
                <a:avLst/>
              </a:prstGeom>
              <a:noFill/>
              <a:ln w="28575">
                <a:solidFill>
                  <a:srgbClr val="00B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" name="Curved Connector 48"/>
              <p:cNvCxnSpPr>
                <a:cxnSpLocks noChangeShapeType="1"/>
                <a:stCxn id="49" idx="2"/>
                <a:endCxn id="16" idx="0"/>
              </p:cNvCxnSpPr>
              <p:nvPr/>
            </p:nvCxnSpPr>
            <p:spPr bwMode="auto">
              <a:xfrm>
                <a:off x="6732543" y="4379150"/>
                <a:ext cx="72341" cy="747572"/>
              </a:xfrm>
              <a:prstGeom prst="straightConnector1">
                <a:avLst/>
              </a:prstGeom>
              <a:noFill/>
              <a:ln w="28575">
                <a:solidFill>
                  <a:srgbClr val="00B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7" name="Shape 50"/>
              <p:cNvCxnSpPr>
                <a:cxnSpLocks noChangeShapeType="1"/>
                <a:stCxn id="49" idx="2"/>
                <a:endCxn id="41" idx="0"/>
              </p:cNvCxnSpPr>
              <p:nvPr/>
            </p:nvCxnSpPr>
            <p:spPr bwMode="auto">
              <a:xfrm>
                <a:off x="6732543" y="4379150"/>
                <a:ext cx="1361434" cy="800196"/>
              </a:xfrm>
              <a:prstGeom prst="straightConnector1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8" name="Curved Connector 52"/>
              <p:cNvCxnSpPr>
                <a:cxnSpLocks noChangeShapeType="1"/>
                <a:stCxn id="53" idx="2"/>
                <a:endCxn id="41" idx="0"/>
              </p:cNvCxnSpPr>
              <p:nvPr/>
            </p:nvCxnSpPr>
            <p:spPr bwMode="auto">
              <a:xfrm>
                <a:off x="4413613" y="4181029"/>
                <a:ext cx="3680363" cy="998317"/>
              </a:xfrm>
              <a:prstGeom prst="straightConnector1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9" name="Shape 57"/>
              <p:cNvCxnSpPr>
                <a:cxnSpLocks noChangeShapeType="1"/>
                <a:stCxn id="55" idx="2"/>
                <a:endCxn id="15" idx="0"/>
              </p:cNvCxnSpPr>
              <p:nvPr/>
            </p:nvCxnSpPr>
            <p:spPr bwMode="auto">
              <a:xfrm>
                <a:off x="1452579" y="4181030"/>
                <a:ext cx="2601659" cy="810071"/>
              </a:xfrm>
              <a:prstGeom prst="straightConnector1">
                <a:avLst/>
              </a:prstGeom>
              <a:noFill/>
              <a:ln w="28575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" name="Curved Connector 60"/>
              <p:cNvCxnSpPr>
                <a:cxnSpLocks noChangeShapeType="1"/>
                <a:stCxn id="53" idx="2"/>
                <a:endCxn id="16" idx="0"/>
              </p:cNvCxnSpPr>
              <p:nvPr/>
            </p:nvCxnSpPr>
            <p:spPr bwMode="auto">
              <a:xfrm>
                <a:off x="4413613" y="4181031"/>
                <a:ext cx="2391271" cy="945691"/>
              </a:xfrm>
              <a:prstGeom prst="straightConnector1">
                <a:avLst/>
              </a:prstGeom>
              <a:noFill/>
              <a:ln w="28575">
                <a:solidFill>
                  <a:srgbClr val="00B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1" name="Rounded Rectangle 30"/>
              <p:cNvSpPr/>
              <p:nvPr/>
            </p:nvSpPr>
            <p:spPr>
              <a:xfrm>
                <a:off x="1905200" y="4934019"/>
                <a:ext cx="1370745" cy="382065"/>
              </a:xfrm>
              <a:prstGeom prst="round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914400">
                  <a:defRPr/>
                </a:pPr>
                <a:r>
                  <a:rPr lang="en-US" sz="1200" b="1" kern="0" dirty="0">
                    <a:solidFill>
                      <a:prstClr val="black"/>
                    </a:solidFill>
                    <a:ea typeface="MS PGothic" panose="020B0600070205080204" pitchFamily="34" charset="-128"/>
                  </a:rPr>
                  <a:t>Adventure</a:t>
                </a:r>
              </a:p>
            </p:txBody>
          </p:sp>
          <p:cxnSp>
            <p:nvCxnSpPr>
              <p:cNvPr id="32" name="Straight Arrow Connector 31"/>
              <p:cNvCxnSpPr>
                <a:cxnSpLocks noChangeShapeType="1"/>
                <a:stCxn id="10" idx="2"/>
                <a:endCxn id="54" idx="0"/>
              </p:cNvCxnSpPr>
              <p:nvPr/>
            </p:nvCxnSpPr>
            <p:spPr bwMode="auto">
              <a:xfrm flipH="1">
                <a:off x="1389955" y="2439592"/>
                <a:ext cx="342687" cy="598103"/>
              </a:xfrm>
              <a:prstGeom prst="straightConnector1">
                <a:avLst/>
              </a:prstGeom>
              <a:noFill/>
              <a:ln w="25400">
                <a:solidFill>
                  <a:srgbClr val="F79646"/>
                </a:solidFill>
                <a:prstDash val="dash"/>
                <a:round/>
                <a:headEnd/>
                <a:tailEnd type="arrow" w="med" len="med"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3" name="Straight Arrow Connector 32"/>
              <p:cNvCxnSpPr>
                <a:cxnSpLocks noChangeShapeType="1"/>
                <a:stCxn id="10" idx="2"/>
                <a:endCxn id="50" idx="0"/>
              </p:cNvCxnSpPr>
              <p:nvPr/>
            </p:nvCxnSpPr>
            <p:spPr bwMode="auto">
              <a:xfrm>
                <a:off x="1732642" y="2439592"/>
                <a:ext cx="989172" cy="598103"/>
              </a:xfrm>
              <a:prstGeom prst="straightConnector1">
                <a:avLst/>
              </a:prstGeom>
              <a:noFill/>
              <a:ln w="25400">
                <a:solidFill>
                  <a:srgbClr val="F79646"/>
                </a:solidFill>
                <a:prstDash val="dash"/>
                <a:round/>
                <a:headEnd/>
                <a:tailEnd type="arrow" w="med" len="med"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4" name="Straight Arrow Connector 33"/>
              <p:cNvCxnSpPr>
                <a:cxnSpLocks noChangeShapeType="1"/>
                <a:stCxn id="9" idx="2"/>
                <a:endCxn id="54" idx="0"/>
              </p:cNvCxnSpPr>
              <p:nvPr/>
            </p:nvCxnSpPr>
            <p:spPr bwMode="auto">
              <a:xfrm flipH="1">
                <a:off x="1389955" y="2439592"/>
                <a:ext cx="1455810" cy="598103"/>
              </a:xfrm>
              <a:prstGeom prst="straightConnector1">
                <a:avLst/>
              </a:prstGeom>
              <a:noFill/>
              <a:ln w="25400">
                <a:solidFill>
                  <a:srgbClr val="F79646"/>
                </a:solidFill>
                <a:prstDash val="dash"/>
                <a:round/>
                <a:headEnd/>
                <a:tailEnd type="arrow" w="med" len="med"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5" name="Straight Arrow Connector 34"/>
              <p:cNvCxnSpPr>
                <a:cxnSpLocks noChangeShapeType="1"/>
                <a:stCxn id="9" idx="2"/>
                <a:endCxn id="52" idx="0"/>
              </p:cNvCxnSpPr>
              <p:nvPr/>
            </p:nvCxnSpPr>
            <p:spPr bwMode="auto">
              <a:xfrm>
                <a:off x="2845765" y="2439592"/>
                <a:ext cx="1635658" cy="598103"/>
              </a:xfrm>
              <a:prstGeom prst="straightConnector1">
                <a:avLst/>
              </a:prstGeom>
              <a:noFill/>
              <a:ln w="25400">
                <a:solidFill>
                  <a:srgbClr val="F79646"/>
                </a:solidFill>
                <a:prstDash val="dash"/>
                <a:round/>
                <a:headEnd/>
                <a:tailEnd type="arrow" w="med" len="med"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6" name="Straight Arrow Connector 35"/>
              <p:cNvCxnSpPr>
                <a:cxnSpLocks noChangeShapeType="1"/>
                <a:stCxn id="46" idx="2"/>
                <a:endCxn id="52" idx="0"/>
              </p:cNvCxnSpPr>
              <p:nvPr/>
            </p:nvCxnSpPr>
            <p:spPr bwMode="auto">
              <a:xfrm flipH="1">
                <a:off x="4481422" y="2585617"/>
                <a:ext cx="2431" cy="452077"/>
              </a:xfrm>
              <a:prstGeom prst="straightConnector1">
                <a:avLst/>
              </a:prstGeom>
              <a:noFill/>
              <a:ln w="25400">
                <a:solidFill>
                  <a:srgbClr val="F79646"/>
                </a:solidFill>
                <a:prstDash val="dash"/>
                <a:round/>
                <a:headEnd/>
                <a:tailEnd type="arrow" w="med" len="med"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7" name="Straight Arrow Connector 36"/>
              <p:cNvCxnSpPr>
                <a:cxnSpLocks noChangeShapeType="1"/>
                <a:stCxn id="46" idx="2"/>
                <a:endCxn id="48" idx="0"/>
              </p:cNvCxnSpPr>
              <p:nvPr/>
            </p:nvCxnSpPr>
            <p:spPr bwMode="auto">
              <a:xfrm>
                <a:off x="4483854" y="2585617"/>
                <a:ext cx="2187359" cy="452077"/>
              </a:xfrm>
              <a:prstGeom prst="straightConnector1">
                <a:avLst/>
              </a:prstGeom>
              <a:noFill/>
              <a:ln w="25400">
                <a:solidFill>
                  <a:srgbClr val="F79646"/>
                </a:solidFill>
                <a:prstDash val="dash"/>
                <a:round/>
                <a:headEnd/>
                <a:tailEnd type="arrow" w="med" len="med"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8" name="Straight Arrow Connector 37"/>
              <p:cNvCxnSpPr>
                <a:cxnSpLocks noChangeShapeType="1"/>
                <a:stCxn id="5" idx="2"/>
                <a:endCxn id="50" idx="0"/>
              </p:cNvCxnSpPr>
              <p:nvPr/>
            </p:nvCxnSpPr>
            <p:spPr bwMode="auto">
              <a:xfrm flipH="1">
                <a:off x="2721814" y="2201552"/>
                <a:ext cx="3334507" cy="836143"/>
              </a:xfrm>
              <a:prstGeom prst="straightConnector1">
                <a:avLst/>
              </a:prstGeom>
              <a:noFill/>
              <a:ln w="25400">
                <a:solidFill>
                  <a:srgbClr val="F79646"/>
                </a:solidFill>
                <a:prstDash val="dash"/>
                <a:round/>
                <a:headEnd/>
                <a:tailEnd type="arrow" w="med" len="med"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9" name="Straight Arrow Connector 38"/>
              <p:cNvCxnSpPr>
                <a:cxnSpLocks noChangeShapeType="1"/>
                <a:stCxn id="5" idx="2"/>
                <a:endCxn id="52" idx="0"/>
              </p:cNvCxnSpPr>
              <p:nvPr/>
            </p:nvCxnSpPr>
            <p:spPr bwMode="auto">
              <a:xfrm flipH="1">
                <a:off x="4481422" y="2201552"/>
                <a:ext cx="1574898" cy="836143"/>
              </a:xfrm>
              <a:prstGeom prst="straightConnector1">
                <a:avLst/>
              </a:prstGeom>
              <a:noFill/>
              <a:ln w="25400">
                <a:solidFill>
                  <a:srgbClr val="F79646"/>
                </a:solidFill>
                <a:prstDash val="dash"/>
                <a:round/>
                <a:headEnd/>
                <a:tailEnd type="arrow" w="med" len="med"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0" name="Straight Arrow Connector 39"/>
              <p:cNvCxnSpPr>
                <a:cxnSpLocks noChangeShapeType="1"/>
                <a:stCxn id="8" idx="2"/>
                <a:endCxn id="48" idx="0"/>
              </p:cNvCxnSpPr>
              <p:nvPr/>
            </p:nvCxnSpPr>
            <p:spPr bwMode="auto">
              <a:xfrm flipH="1">
                <a:off x="6671212" y="2395584"/>
                <a:ext cx="899248" cy="642110"/>
              </a:xfrm>
              <a:prstGeom prst="straightConnector1">
                <a:avLst/>
              </a:prstGeom>
              <a:noFill/>
              <a:ln w="25400">
                <a:solidFill>
                  <a:srgbClr val="F79646"/>
                </a:solidFill>
                <a:prstDash val="dash"/>
                <a:round/>
                <a:headEnd/>
                <a:tailEnd type="arrow" w="med" len="med"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1" name="Rounded Rectangle 40"/>
              <p:cNvSpPr/>
              <p:nvPr/>
            </p:nvSpPr>
            <p:spPr>
              <a:xfrm>
                <a:off x="7400332" y="5180060"/>
                <a:ext cx="1387757" cy="380065"/>
              </a:xfrm>
              <a:prstGeom prst="round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914400">
                  <a:defRPr/>
                </a:pPr>
                <a:r>
                  <a:rPr lang="en-US" sz="1400" b="1" kern="0" dirty="0">
                    <a:solidFill>
                      <a:prstClr val="black"/>
                    </a:solidFill>
                    <a:ea typeface="MS PGothic" panose="020B0600070205080204" pitchFamily="34" charset="-128"/>
                  </a:rPr>
                  <a:t>Romance</a:t>
                </a:r>
              </a:p>
            </p:txBody>
          </p:sp>
          <p:cxnSp>
            <p:nvCxnSpPr>
              <p:cNvPr id="42" name="Straight Connector 106"/>
              <p:cNvCxnSpPr>
                <a:cxnSpLocks noChangeShapeType="1"/>
                <a:stCxn id="10" idx="3"/>
                <a:endCxn id="9" idx="1"/>
              </p:cNvCxnSpPr>
              <p:nvPr/>
            </p:nvCxnSpPr>
            <p:spPr bwMode="auto">
              <a:xfrm>
                <a:off x="2074772" y="1981670"/>
                <a:ext cx="418714" cy="0"/>
              </a:xfrm>
              <a:prstGeom prst="line">
                <a:avLst/>
              </a:prstGeom>
              <a:noFill/>
              <a:ln w="28575">
                <a:solidFill>
                  <a:srgbClr val="7030A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3" name="Straight Connector 107"/>
              <p:cNvCxnSpPr>
                <a:cxnSpLocks noChangeShapeType="1"/>
                <a:stCxn id="9" idx="3"/>
                <a:endCxn id="46" idx="1"/>
              </p:cNvCxnSpPr>
              <p:nvPr/>
            </p:nvCxnSpPr>
            <p:spPr bwMode="auto">
              <a:xfrm>
                <a:off x="3196872" y="1981670"/>
                <a:ext cx="1007921" cy="231176"/>
              </a:xfrm>
              <a:prstGeom prst="line">
                <a:avLst/>
              </a:prstGeom>
              <a:noFill/>
              <a:ln w="28575">
                <a:solidFill>
                  <a:srgbClr val="7030A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4" name="Straight Connector 108"/>
              <p:cNvCxnSpPr>
                <a:cxnSpLocks noChangeShapeType="1"/>
                <a:stCxn id="5" idx="3"/>
                <a:endCxn id="8" idx="1"/>
              </p:cNvCxnSpPr>
              <p:nvPr/>
            </p:nvCxnSpPr>
            <p:spPr bwMode="auto">
              <a:xfrm>
                <a:off x="6454906" y="1840380"/>
                <a:ext cx="681367" cy="118769"/>
              </a:xfrm>
              <a:prstGeom prst="line">
                <a:avLst/>
              </a:prstGeom>
              <a:noFill/>
              <a:ln w="28575">
                <a:solidFill>
                  <a:srgbClr val="7030A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5" name="Straight Connector 109"/>
              <p:cNvCxnSpPr>
                <a:cxnSpLocks noChangeShapeType="1"/>
                <a:stCxn id="9" idx="3"/>
                <a:endCxn id="5" idx="1"/>
              </p:cNvCxnSpPr>
              <p:nvPr/>
            </p:nvCxnSpPr>
            <p:spPr bwMode="auto">
              <a:xfrm flipV="1">
                <a:off x="3196872" y="1840382"/>
                <a:ext cx="2463099" cy="141289"/>
              </a:xfrm>
              <a:prstGeom prst="line">
                <a:avLst/>
              </a:prstGeom>
              <a:noFill/>
              <a:ln w="28575">
                <a:solidFill>
                  <a:srgbClr val="7030A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pic>
            <p:nvPicPr>
              <p:cNvPr id="46" name="Picture 61" descr="red_user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04793" y="1840380"/>
                <a:ext cx="558698" cy="7449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47" name="Straight Connector 164"/>
              <p:cNvCxnSpPr>
                <a:cxnSpLocks noChangeShapeType="1"/>
                <a:stCxn id="46" idx="3"/>
                <a:endCxn id="5" idx="1"/>
              </p:cNvCxnSpPr>
              <p:nvPr/>
            </p:nvCxnSpPr>
            <p:spPr bwMode="auto">
              <a:xfrm flipV="1">
                <a:off x="4763491" y="1840380"/>
                <a:ext cx="896480" cy="372466"/>
              </a:xfrm>
              <a:prstGeom prst="line">
                <a:avLst/>
              </a:prstGeom>
              <a:noFill/>
              <a:ln w="28575">
                <a:solidFill>
                  <a:srgbClr val="7030A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56" name="TextBox 163"/>
          <p:cNvSpPr txBox="1">
            <a:spLocks noChangeArrowheads="1"/>
          </p:cNvSpPr>
          <p:nvPr/>
        </p:nvSpPr>
        <p:spPr bwMode="auto">
          <a:xfrm>
            <a:off x="6682958" y="1165983"/>
            <a:ext cx="4935164" cy="70643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00000"/>
                </a:solidFill>
              </a:rPr>
              <a:t>Collaborative filtering methods suffer from the data sparsity issue</a:t>
            </a:r>
          </a:p>
        </p:txBody>
      </p:sp>
      <p:grpSp>
        <p:nvGrpSpPr>
          <p:cNvPr id="57" name="Group 133"/>
          <p:cNvGrpSpPr>
            <a:grpSpLocks/>
          </p:cNvGrpSpPr>
          <p:nvPr/>
        </p:nvGrpSpPr>
        <p:grpSpPr bwMode="auto">
          <a:xfrm>
            <a:off x="6573725" y="2020183"/>
            <a:ext cx="4966513" cy="1947862"/>
            <a:chOff x="1469581" y="1765978"/>
            <a:chExt cx="5696816" cy="2195489"/>
          </a:xfrm>
        </p:grpSpPr>
        <p:pic>
          <p:nvPicPr>
            <p:cNvPr id="58" name="Picture 134" descr="300px-Long_tail.svg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0760" y="1913462"/>
              <a:ext cx="3735637" cy="173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" name="TextBox 135"/>
            <p:cNvSpPr txBox="1">
              <a:spLocks noChangeArrowheads="1"/>
            </p:cNvSpPr>
            <p:nvPr/>
          </p:nvSpPr>
          <p:spPr bwMode="auto">
            <a:xfrm>
              <a:off x="4427037" y="3545213"/>
              <a:ext cx="2198292" cy="416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# of users or items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108509" y="1765978"/>
              <a:ext cx="886795" cy="2148967"/>
            </a:xfrm>
            <a:prstGeom prst="rect">
              <a:avLst/>
            </a:prstGeom>
            <a:noFill/>
            <a:ln w="28575">
              <a:solidFill>
                <a:srgbClr val="00B050"/>
              </a:solidFill>
              <a:prstDash val="lg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>
                <a:solidFill>
                  <a:srgbClr val="000000"/>
                </a:solidFill>
              </a:endParaRPr>
            </a:p>
          </p:txBody>
        </p:sp>
        <p:sp>
          <p:nvSpPr>
            <p:cNvPr id="61" name="TextBox 137"/>
            <p:cNvSpPr txBox="1">
              <a:spLocks noChangeArrowheads="1"/>
            </p:cNvSpPr>
            <p:nvPr/>
          </p:nvSpPr>
          <p:spPr bwMode="auto">
            <a:xfrm>
              <a:off x="1469581" y="1946670"/>
              <a:ext cx="1663589" cy="1665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800" b="1" dirty="0">
                  <a:solidFill>
                    <a:srgbClr val="7030A0"/>
                  </a:solidFill>
                </a:rPr>
                <a:t>A small set of users &amp; items have a large number of ratings</a:t>
              </a:r>
            </a:p>
          </p:txBody>
        </p:sp>
        <p:sp>
          <p:nvSpPr>
            <p:cNvPr id="62" name="TextBox 138"/>
            <p:cNvSpPr txBox="1">
              <a:spLocks noChangeArrowheads="1"/>
            </p:cNvSpPr>
            <p:nvPr/>
          </p:nvSpPr>
          <p:spPr bwMode="auto">
            <a:xfrm>
              <a:off x="4078452" y="2421672"/>
              <a:ext cx="3087945" cy="728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just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800" b="1" dirty="0">
                  <a:solidFill>
                    <a:srgbClr val="7030A0"/>
                  </a:solidFill>
                </a:rPr>
                <a:t>Most users </a:t>
              </a:r>
              <a:r>
                <a:rPr lang="en-US" altLang="en-US" sz="1800" b="1" dirty="0" smtClean="0">
                  <a:solidFill>
                    <a:srgbClr val="7030A0"/>
                  </a:solidFill>
                </a:rPr>
                <a:t>&amp; </a:t>
              </a:r>
              <a:r>
                <a:rPr lang="en-US" altLang="en-US" sz="1800" b="1" dirty="0">
                  <a:solidFill>
                    <a:srgbClr val="7030A0"/>
                  </a:solidFill>
                </a:rPr>
                <a:t>items have a small number of ratings</a:t>
              </a:r>
            </a:p>
          </p:txBody>
        </p:sp>
        <p:sp>
          <p:nvSpPr>
            <p:cNvPr id="63" name="TextBox 139"/>
            <p:cNvSpPr txBox="1">
              <a:spLocks noChangeArrowheads="1"/>
            </p:cNvSpPr>
            <p:nvPr/>
          </p:nvSpPr>
          <p:spPr bwMode="auto">
            <a:xfrm rot="-5400000">
              <a:off x="2599232" y="2563808"/>
              <a:ext cx="1389177" cy="4237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800">
                  <a:solidFill>
                    <a:srgbClr val="000000"/>
                  </a:solidFill>
                </a:rPr>
                <a:t># of ratings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079067" y="3081124"/>
              <a:ext cx="2999242" cy="808770"/>
            </a:xfrm>
            <a:prstGeom prst="rect">
              <a:avLst/>
            </a:prstGeom>
            <a:noFill/>
            <a:ln w="28575">
              <a:solidFill>
                <a:srgbClr val="FFC000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>
                <a:solidFill>
                  <a:srgbClr val="000000"/>
                </a:solidFill>
              </a:endParaRPr>
            </a:p>
          </p:txBody>
        </p:sp>
      </p:grpSp>
      <p:sp>
        <p:nvSpPr>
          <p:cNvPr id="65" name="TextBox 144"/>
          <p:cNvSpPr txBox="1">
            <a:spLocks noChangeArrowheads="1"/>
          </p:cNvSpPr>
          <p:nvPr/>
        </p:nvSpPr>
        <p:spPr bwMode="auto">
          <a:xfrm>
            <a:off x="6647534" y="3968045"/>
            <a:ext cx="4874958" cy="677863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900" dirty="0">
                <a:solidFill>
                  <a:srgbClr val="000000"/>
                </a:solidFill>
              </a:rPr>
              <a:t>Personalized recommendation with </a:t>
            </a:r>
            <a:r>
              <a:rPr lang="en-US" altLang="en-US" sz="1900" dirty="0" err="1">
                <a:solidFill>
                  <a:srgbClr val="000000"/>
                </a:solidFill>
              </a:rPr>
              <a:t>heterog</a:t>
            </a:r>
            <a:r>
              <a:rPr lang="en-US" altLang="en-US" sz="1900" dirty="0">
                <a:solidFill>
                  <a:srgbClr val="000000"/>
                </a:solidFill>
              </a:rPr>
              <a:t>. Networks [WSDM’14]</a:t>
            </a:r>
          </a:p>
        </p:txBody>
      </p:sp>
    </p:spTree>
    <p:extLst>
      <p:ext uri="{BB962C8B-B14F-4D97-AF65-F5344CB8AC3E}">
        <p14:creationId xmlns:p14="http://schemas.microsoft.com/office/powerpoint/2010/main" val="68889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5" y="398138"/>
            <a:ext cx="11369963" cy="738909"/>
          </a:xfrm>
        </p:spPr>
        <p:txBody>
          <a:bodyPr>
            <a:noAutofit/>
          </a:bodyPr>
          <a:lstStyle/>
          <a:p>
            <a:r>
              <a:rPr lang="en-US" sz="4000" b="1" dirty="0"/>
              <a:t>Relationship Heterogeneity Based Personalized Recommendation Models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127" y="3865711"/>
            <a:ext cx="685800" cy="685800"/>
          </a:xfrm>
        </p:spPr>
      </p:pic>
      <p:sp>
        <p:nvSpPr>
          <p:cNvPr id="5" name="TextBox 4"/>
          <p:cNvSpPr txBox="1"/>
          <p:nvPr/>
        </p:nvSpPr>
        <p:spPr>
          <a:xfrm>
            <a:off x="2087841" y="1282302"/>
            <a:ext cx="7823626" cy="461665"/>
          </a:xfrm>
          <a:prstGeom prst="rect">
            <a:avLst/>
          </a:prstGeom>
          <a:noFill/>
          <a:ln w="28575">
            <a:solidFill>
              <a:srgbClr val="7030A0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Different users may have different behaviors or preferences</a:t>
            </a:r>
          </a:p>
        </p:txBody>
      </p:sp>
      <p:pic>
        <p:nvPicPr>
          <p:cNvPr id="10" name="Picture 9" descr="blue_us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27547" y="2044923"/>
            <a:ext cx="685800" cy="685800"/>
          </a:xfrm>
          <a:prstGeom prst="rect">
            <a:avLst/>
          </a:prstGeom>
        </p:spPr>
      </p:pic>
      <p:pic>
        <p:nvPicPr>
          <p:cNvPr id="11" name="Picture 10" descr="red_use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05358" y="3225653"/>
            <a:ext cx="685800" cy="6858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77653" y="2596428"/>
            <a:ext cx="914400" cy="1018071"/>
            <a:chOff x="1840823" y="2596428"/>
            <a:chExt cx="914400" cy="1018071"/>
          </a:xfrm>
        </p:grpSpPr>
        <p:pic>
          <p:nvPicPr>
            <p:cNvPr id="15" name="Picture 14" descr="movie.jpg"/>
            <p:cNvPicPr>
              <a:picLocks noChangeAspect="1"/>
            </p:cNvPicPr>
            <p:nvPr/>
          </p:nvPicPr>
          <p:blipFill>
            <a:blip r:embed="rId5" cstate="print"/>
            <a:srcRect l="13333" t="3333" r="7556" b="8889"/>
            <a:stretch>
              <a:fillRect/>
            </a:stretch>
          </p:blipFill>
          <p:spPr>
            <a:xfrm>
              <a:off x="1977983" y="2596428"/>
              <a:ext cx="640080" cy="568161"/>
            </a:xfrm>
            <a:prstGeom prst="rect">
              <a:avLst/>
            </a:prstGeom>
          </p:spPr>
        </p:pic>
        <p:sp>
          <p:nvSpPr>
            <p:cNvPr id="16" name="Rounded Rectangle 15"/>
            <p:cNvSpPr/>
            <p:nvPr/>
          </p:nvSpPr>
          <p:spPr>
            <a:xfrm>
              <a:off x="1840823" y="3233499"/>
              <a:ext cx="914400" cy="381000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US" kern="0" dirty="0">
                  <a:solidFill>
                    <a:prstClr val="black"/>
                  </a:solidFill>
                </a:rPr>
                <a:t>Aliens</a:t>
              </a:r>
            </a:p>
          </p:txBody>
        </p:sp>
      </p:grpSp>
      <p:cxnSp>
        <p:nvCxnSpPr>
          <p:cNvPr id="18" name="Straight Connector 17"/>
          <p:cNvCxnSpPr>
            <a:stCxn id="11" idx="1"/>
            <a:endCxn id="15" idx="3"/>
          </p:cNvCxnSpPr>
          <p:nvPr/>
        </p:nvCxnSpPr>
        <p:spPr>
          <a:xfrm flipH="1" flipV="1">
            <a:off x="1754894" y="2880509"/>
            <a:ext cx="1050465" cy="688045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0" idx="1"/>
            <a:endCxn id="15" idx="3"/>
          </p:cNvCxnSpPr>
          <p:nvPr/>
        </p:nvCxnSpPr>
        <p:spPr>
          <a:xfrm rot="10800000" flipV="1">
            <a:off x="1754893" y="2387823"/>
            <a:ext cx="772654" cy="492685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stCxn id="12" idx="0"/>
            <a:endCxn id="15" idx="3"/>
          </p:cNvCxnSpPr>
          <p:nvPr/>
        </p:nvCxnSpPr>
        <p:spPr>
          <a:xfrm rot="16200000" flipV="1">
            <a:off x="1401360" y="3234043"/>
            <a:ext cx="985203" cy="278134"/>
          </a:xfrm>
          <a:prstGeom prst="curved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061638" y="2693761"/>
            <a:ext cx="18427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James Cameron fan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527548" y="3885087"/>
            <a:ext cx="1253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80s Sci-fi fan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07811" y="4581944"/>
            <a:ext cx="20504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Sigourney Weaver fan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56235" y="5105619"/>
            <a:ext cx="371154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Different users may be interested in the same movie for different reasons</a:t>
            </a:r>
          </a:p>
        </p:txBody>
      </p:sp>
      <p:sp>
        <p:nvSpPr>
          <p:cNvPr id="19" name="Content Placeholder 6"/>
          <p:cNvSpPr txBox="1">
            <a:spLocks/>
          </p:cNvSpPr>
          <p:nvPr/>
        </p:nvSpPr>
        <p:spPr>
          <a:xfrm>
            <a:off x="4512385" y="2012770"/>
            <a:ext cx="6486618" cy="4003776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000000"/>
                </a:solidFill>
              </a:rPr>
              <a:t>Two </a:t>
            </a:r>
            <a:r>
              <a:rPr lang="en-US" sz="2400" dirty="0">
                <a:solidFill>
                  <a:srgbClr val="000000"/>
                </a:solidFill>
              </a:rPr>
              <a:t>levels of </a:t>
            </a:r>
            <a:r>
              <a:rPr lang="en-US" sz="2400" dirty="0" smtClean="0">
                <a:solidFill>
                  <a:srgbClr val="000000"/>
                </a:solidFill>
              </a:rPr>
              <a:t>personalization</a:t>
            </a:r>
          </a:p>
          <a:p>
            <a:pPr lvl="1"/>
            <a:r>
              <a:rPr lang="en-US" sz="2400" dirty="0" smtClean="0">
                <a:solidFill>
                  <a:srgbClr val="0070C0"/>
                </a:solidFill>
              </a:rPr>
              <a:t>Data level</a:t>
            </a:r>
          </a:p>
          <a:p>
            <a:pPr lvl="2"/>
            <a:r>
              <a:rPr lang="en-US" sz="2400" dirty="0" smtClean="0">
                <a:solidFill>
                  <a:srgbClr val="000000"/>
                </a:solidFill>
              </a:rPr>
              <a:t>Most </a:t>
            </a:r>
            <a:r>
              <a:rPr lang="en-US" sz="2400" dirty="0">
                <a:solidFill>
                  <a:srgbClr val="000000"/>
                </a:solidFill>
              </a:rPr>
              <a:t>recommendation methods use </a:t>
            </a:r>
            <a:r>
              <a:rPr lang="en-US" sz="2400" dirty="0">
                <a:solidFill>
                  <a:srgbClr val="00B050"/>
                </a:solidFill>
              </a:rPr>
              <a:t>one model</a:t>
            </a:r>
            <a:r>
              <a:rPr lang="en-US" sz="2400" dirty="0">
                <a:solidFill>
                  <a:srgbClr val="000000"/>
                </a:solidFill>
              </a:rPr>
              <a:t> for all users and rely on personal feedback to achieve </a:t>
            </a:r>
            <a:r>
              <a:rPr lang="en-US" sz="2400" dirty="0" smtClean="0">
                <a:solidFill>
                  <a:srgbClr val="000000"/>
                </a:solidFill>
              </a:rPr>
              <a:t>personalization</a:t>
            </a:r>
          </a:p>
          <a:p>
            <a:pPr lvl="1"/>
            <a:r>
              <a:rPr lang="en-US" sz="2400" dirty="0" smtClean="0">
                <a:solidFill>
                  <a:srgbClr val="0070C0"/>
                </a:solidFill>
              </a:rPr>
              <a:t>Model level</a:t>
            </a:r>
          </a:p>
          <a:p>
            <a:pPr lvl="2"/>
            <a:r>
              <a:rPr lang="en-US" sz="2400" dirty="0" smtClean="0">
                <a:solidFill>
                  <a:srgbClr val="000000"/>
                </a:solidFill>
              </a:rPr>
              <a:t>With </a:t>
            </a:r>
            <a:r>
              <a:rPr lang="en-US" sz="2400" dirty="0">
                <a:solidFill>
                  <a:srgbClr val="000000"/>
                </a:solidFill>
              </a:rPr>
              <a:t>different entity relationships, we can learn </a:t>
            </a:r>
            <a:r>
              <a:rPr lang="en-US" sz="2400" dirty="0">
                <a:solidFill>
                  <a:srgbClr val="00B050"/>
                </a:solidFill>
              </a:rPr>
              <a:t>personalized models </a:t>
            </a:r>
            <a:r>
              <a:rPr lang="en-US" sz="2400" dirty="0">
                <a:solidFill>
                  <a:srgbClr val="000000"/>
                </a:solidFill>
              </a:rPr>
              <a:t>for different users to further distinguish their differences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84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5" y="221676"/>
            <a:ext cx="11969352" cy="738909"/>
          </a:xfrm>
        </p:spPr>
        <p:txBody>
          <a:bodyPr>
            <a:noAutofit/>
          </a:bodyPr>
          <a:lstStyle/>
          <a:p>
            <a:r>
              <a:rPr lang="en-US" sz="4000" b="1" dirty="0"/>
              <a:t>Preference Propagation-Based Latent Features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401" y="2737875"/>
            <a:ext cx="640080" cy="64008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649" y="1353877"/>
            <a:ext cx="640080" cy="64008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5" t="2576" r="6485" b="7576"/>
          <a:stretch/>
        </p:blipFill>
        <p:spPr>
          <a:xfrm>
            <a:off x="4451008" y="2789985"/>
            <a:ext cx="640080" cy="57510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784" y="2469944"/>
            <a:ext cx="640080" cy="64008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5" t="2576" r="6485" b="7576"/>
          <a:stretch/>
        </p:blipFill>
        <p:spPr>
          <a:xfrm>
            <a:off x="9088659" y="1411295"/>
            <a:ext cx="640080" cy="575103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5" t="2576" r="6485" b="7576"/>
          <a:stretch/>
        </p:blipFill>
        <p:spPr>
          <a:xfrm>
            <a:off x="9086286" y="3104232"/>
            <a:ext cx="640080" cy="57510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5" t="2576" r="6485" b="7576"/>
          <a:stretch/>
        </p:blipFill>
        <p:spPr>
          <a:xfrm>
            <a:off x="6627104" y="3378243"/>
            <a:ext cx="640080" cy="575103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524" y="1503149"/>
            <a:ext cx="640080" cy="64008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3083883" y="3336533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sz="1400" kern="0" dirty="0">
                <a:solidFill>
                  <a:prstClr val="black"/>
                </a:solidFill>
              </a:rPr>
              <a:t>Alice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086303" y="2012044"/>
            <a:ext cx="471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sz="1400" kern="0" dirty="0">
                <a:solidFill>
                  <a:prstClr val="black"/>
                </a:solidFill>
              </a:rPr>
              <a:t>Bob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207758" y="4000463"/>
            <a:ext cx="1114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sz="1400" kern="0" dirty="0">
                <a:solidFill>
                  <a:prstClr val="black"/>
                </a:solidFill>
              </a:rPr>
              <a:t>Kate </a:t>
            </a:r>
            <a:r>
              <a:rPr lang="en-US" sz="1400" kern="0" dirty="0" err="1">
                <a:solidFill>
                  <a:prstClr val="black"/>
                </a:solidFill>
              </a:rPr>
              <a:t>Winslet</a:t>
            </a:r>
            <a:endParaRPr lang="en-US" sz="1400" kern="0" dirty="0">
              <a:solidFill>
                <a:prstClr val="black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61132" y="2084281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sz="1400" kern="0" dirty="0">
                <a:solidFill>
                  <a:prstClr val="black"/>
                </a:solidFill>
              </a:rPr>
              <a:t>Naomi Watts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434257" y="3340512"/>
            <a:ext cx="673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sz="1400" kern="0" dirty="0">
                <a:solidFill>
                  <a:prstClr val="black"/>
                </a:solidFill>
              </a:rPr>
              <a:t>Titanic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301154" y="3904358"/>
            <a:ext cx="1209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sz="1400" kern="0" dirty="0">
                <a:solidFill>
                  <a:prstClr val="black"/>
                </a:solidFill>
              </a:rPr>
              <a:t>revolutionary road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075749" y="3656644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sz="1400" kern="0" dirty="0" err="1">
                <a:solidFill>
                  <a:prstClr val="black"/>
                </a:solidFill>
              </a:rPr>
              <a:t>skyfall</a:t>
            </a:r>
            <a:endParaRPr lang="en-US" sz="1400" kern="0" dirty="0">
              <a:solidFill>
                <a:prstClr val="black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991592" y="1944750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sz="1400" kern="0" dirty="0">
                <a:solidFill>
                  <a:prstClr val="black"/>
                </a:solidFill>
              </a:rPr>
              <a:t>King Kong</a:t>
            </a:r>
          </a:p>
        </p:txBody>
      </p:sp>
      <p:cxnSp>
        <p:nvCxnSpPr>
          <p:cNvPr id="65" name="Straight Connector 64"/>
          <p:cNvCxnSpPr>
            <a:stCxn id="49" idx="3"/>
            <a:endCxn id="48" idx="1"/>
          </p:cNvCxnSpPr>
          <p:nvPr/>
        </p:nvCxnSpPr>
        <p:spPr>
          <a:xfrm flipV="1">
            <a:off x="5091089" y="1673918"/>
            <a:ext cx="858561" cy="1403619"/>
          </a:xfrm>
          <a:prstGeom prst="line">
            <a:avLst/>
          </a:prstGeom>
          <a:noFill/>
          <a:ln w="38100" cap="flat" cmpd="sng" algn="ctr">
            <a:solidFill>
              <a:srgbClr val="4F81B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66" name="Straight Connector 65"/>
          <p:cNvCxnSpPr/>
          <p:nvPr/>
        </p:nvCxnSpPr>
        <p:spPr>
          <a:xfrm>
            <a:off x="6782413" y="1607394"/>
            <a:ext cx="681160" cy="228746"/>
          </a:xfrm>
          <a:prstGeom prst="line">
            <a:avLst/>
          </a:prstGeom>
          <a:noFill/>
          <a:ln w="38100" cap="flat" cmpd="sng" algn="ctr">
            <a:solidFill>
              <a:srgbClr val="4F81BD"/>
            </a:solidFill>
            <a:prstDash val="solid"/>
            <a:tailEnd type="triangle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67" name="Straight Connector 66"/>
          <p:cNvCxnSpPr>
            <a:stCxn id="55" idx="3"/>
          </p:cNvCxnSpPr>
          <p:nvPr/>
        </p:nvCxnSpPr>
        <p:spPr>
          <a:xfrm flipV="1">
            <a:off x="8253605" y="1723081"/>
            <a:ext cx="737987" cy="100109"/>
          </a:xfrm>
          <a:prstGeom prst="line">
            <a:avLst/>
          </a:prstGeom>
          <a:noFill/>
          <a:ln w="38100" cap="flat" cmpd="sng" algn="ctr">
            <a:solidFill>
              <a:srgbClr val="4F81B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68" name="Straight Connector 67"/>
          <p:cNvCxnSpPr>
            <a:stCxn id="49" idx="3"/>
          </p:cNvCxnSpPr>
          <p:nvPr/>
        </p:nvCxnSpPr>
        <p:spPr>
          <a:xfrm>
            <a:off x="5091088" y="3077537"/>
            <a:ext cx="367490" cy="612999"/>
          </a:xfrm>
          <a:prstGeom prst="line">
            <a:avLst/>
          </a:prstGeom>
          <a:noFill/>
          <a:ln w="38100" cap="flat" cmpd="sng" algn="ctr">
            <a:solidFill>
              <a:srgbClr val="C0504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69" name="Straight Connector 68"/>
          <p:cNvCxnSpPr>
            <a:endCxn id="53" idx="1"/>
          </p:cNvCxnSpPr>
          <p:nvPr/>
        </p:nvCxnSpPr>
        <p:spPr>
          <a:xfrm flipV="1">
            <a:off x="6098658" y="3665795"/>
            <a:ext cx="528446" cy="24741"/>
          </a:xfrm>
          <a:prstGeom prst="line">
            <a:avLst/>
          </a:prstGeom>
          <a:noFill/>
          <a:ln w="38100" cap="flat" cmpd="sng" algn="ctr">
            <a:solidFill>
              <a:srgbClr val="C0504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70" name="Straight Connector 69"/>
          <p:cNvCxnSpPr>
            <a:stCxn id="53" idx="3"/>
            <a:endCxn id="50" idx="1"/>
          </p:cNvCxnSpPr>
          <p:nvPr/>
        </p:nvCxnSpPr>
        <p:spPr>
          <a:xfrm flipV="1">
            <a:off x="7267184" y="2789984"/>
            <a:ext cx="696600" cy="875810"/>
          </a:xfrm>
          <a:prstGeom prst="line">
            <a:avLst/>
          </a:prstGeom>
          <a:noFill/>
          <a:ln w="38100" cap="flat" cmpd="sng" algn="ctr">
            <a:solidFill>
              <a:srgbClr val="C0504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71" name="Straight Connector 70"/>
          <p:cNvCxnSpPr>
            <a:stCxn id="50" idx="3"/>
            <a:endCxn id="52" idx="1"/>
          </p:cNvCxnSpPr>
          <p:nvPr/>
        </p:nvCxnSpPr>
        <p:spPr>
          <a:xfrm>
            <a:off x="8603864" y="2789985"/>
            <a:ext cx="482422" cy="601799"/>
          </a:xfrm>
          <a:prstGeom prst="line">
            <a:avLst/>
          </a:prstGeom>
          <a:noFill/>
          <a:ln w="38100" cap="flat" cmpd="sng" algn="ctr">
            <a:solidFill>
              <a:srgbClr val="C0504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72" name="Straight Connector 71"/>
          <p:cNvCxnSpPr/>
          <p:nvPr/>
        </p:nvCxnSpPr>
        <p:spPr>
          <a:xfrm>
            <a:off x="3733018" y="2943704"/>
            <a:ext cx="647700" cy="0"/>
          </a:xfrm>
          <a:prstGeom prst="line">
            <a:avLst/>
          </a:prstGeom>
          <a:noFill/>
          <a:ln w="38100" cap="flat" cmpd="sng" algn="ctr">
            <a:solidFill>
              <a:srgbClr val="4F81B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73" name="Straight Connector 72"/>
          <p:cNvCxnSpPr/>
          <p:nvPr/>
        </p:nvCxnSpPr>
        <p:spPr>
          <a:xfrm>
            <a:off x="3733018" y="3248504"/>
            <a:ext cx="647700" cy="0"/>
          </a:xfrm>
          <a:prstGeom prst="line">
            <a:avLst/>
          </a:prstGeom>
          <a:noFill/>
          <a:ln w="38100" cap="flat" cmpd="sng" algn="ctr">
            <a:solidFill>
              <a:srgbClr val="C0504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pic>
        <p:nvPicPr>
          <p:cNvPr id="74" name="Picture 7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788" y="1391157"/>
            <a:ext cx="640080" cy="469392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3200502" y="1844692"/>
            <a:ext cx="1305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sz="1600" kern="0" dirty="0">
                <a:solidFill>
                  <a:prstClr val="black"/>
                </a:solidFill>
              </a:rPr>
              <a:t>genre: drama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667" y="2231863"/>
            <a:ext cx="640080" cy="640080"/>
          </a:xfrm>
          <a:prstGeom prst="rect">
            <a:avLst/>
          </a:prstGeom>
        </p:spPr>
      </p:pic>
      <p:cxnSp>
        <p:nvCxnSpPr>
          <p:cNvPr id="78" name="Straight Connector 77"/>
          <p:cNvCxnSpPr>
            <a:stCxn id="47" idx="1"/>
            <a:endCxn id="76" idx="3"/>
          </p:cNvCxnSpPr>
          <p:nvPr/>
        </p:nvCxnSpPr>
        <p:spPr>
          <a:xfrm flipH="1" flipV="1">
            <a:off x="2815747" y="2551903"/>
            <a:ext cx="194654" cy="506012"/>
          </a:xfrm>
          <a:prstGeom prst="line">
            <a:avLst/>
          </a:prstGeom>
          <a:noFill/>
          <a:ln w="38100" cap="flat" cmpd="sng" algn="ctr">
            <a:solidFill>
              <a:srgbClr val="F79646"/>
            </a:solidFill>
            <a:prstDash val="sysDot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79" name="Straight Connector 78"/>
          <p:cNvCxnSpPr/>
          <p:nvPr/>
        </p:nvCxnSpPr>
        <p:spPr>
          <a:xfrm flipH="1" flipV="1">
            <a:off x="4018619" y="2205472"/>
            <a:ext cx="448176" cy="517758"/>
          </a:xfrm>
          <a:prstGeom prst="line">
            <a:avLst/>
          </a:prstGeom>
          <a:noFill/>
          <a:ln w="38100" cap="flat" cmpd="sng" algn="ctr">
            <a:solidFill>
              <a:srgbClr val="F79646"/>
            </a:solidFill>
            <a:prstDash val="sysDot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pic>
        <p:nvPicPr>
          <p:cNvPr id="80" name="Picture 7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705" y="3446028"/>
            <a:ext cx="640080" cy="640080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7598313" y="4073305"/>
            <a:ext cx="112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sz="1400" kern="0" dirty="0">
                <a:solidFill>
                  <a:prstClr val="black"/>
                </a:solidFill>
              </a:rPr>
              <a:t>Sam Mendes</a:t>
            </a:r>
          </a:p>
        </p:txBody>
      </p:sp>
      <p:cxnSp>
        <p:nvCxnSpPr>
          <p:cNvPr id="82" name="Straight Connector 81"/>
          <p:cNvCxnSpPr>
            <a:stCxn id="80" idx="1"/>
            <a:endCxn id="53" idx="3"/>
          </p:cNvCxnSpPr>
          <p:nvPr/>
        </p:nvCxnSpPr>
        <p:spPr>
          <a:xfrm flipH="1" flipV="1">
            <a:off x="7267185" y="3665794"/>
            <a:ext cx="583521" cy="100274"/>
          </a:xfrm>
          <a:prstGeom prst="line">
            <a:avLst/>
          </a:prstGeom>
          <a:noFill/>
          <a:ln w="38100" cap="flat" cmpd="sng" algn="ctr">
            <a:solidFill>
              <a:srgbClr val="F79646"/>
            </a:solidFill>
            <a:prstDash val="sysDot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84" name="Straight Connector 83"/>
          <p:cNvCxnSpPr>
            <a:stCxn id="80" idx="3"/>
            <a:endCxn id="52" idx="1"/>
          </p:cNvCxnSpPr>
          <p:nvPr/>
        </p:nvCxnSpPr>
        <p:spPr>
          <a:xfrm flipV="1">
            <a:off x="8490786" y="3391784"/>
            <a:ext cx="595501" cy="374285"/>
          </a:xfrm>
          <a:prstGeom prst="line">
            <a:avLst/>
          </a:prstGeom>
          <a:noFill/>
          <a:ln w="38100" cap="flat" cmpd="sng" algn="ctr">
            <a:solidFill>
              <a:srgbClr val="F79646"/>
            </a:solidFill>
            <a:prstDash val="sysDot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pic>
        <p:nvPicPr>
          <p:cNvPr id="85" name="Picture 8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575" y="2433883"/>
            <a:ext cx="548640" cy="548640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5620060" y="2869940"/>
            <a:ext cx="18614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sz="1400" b="1" kern="0" dirty="0">
                <a:solidFill>
                  <a:prstClr val="black"/>
                </a:solidFill>
              </a:rPr>
              <a:t>tag: Oscar Nomination</a:t>
            </a:r>
          </a:p>
        </p:txBody>
      </p:sp>
      <p:cxnSp>
        <p:nvCxnSpPr>
          <p:cNvPr id="87" name="Straight Connector 86"/>
          <p:cNvCxnSpPr>
            <a:endCxn id="86" idx="0"/>
          </p:cNvCxnSpPr>
          <p:nvPr/>
        </p:nvCxnSpPr>
        <p:spPr>
          <a:xfrm flipH="1" flipV="1">
            <a:off x="6550763" y="2869939"/>
            <a:ext cx="83272" cy="615292"/>
          </a:xfrm>
          <a:prstGeom prst="line">
            <a:avLst/>
          </a:prstGeom>
          <a:noFill/>
          <a:ln w="38100" cap="flat" cmpd="sng" algn="ctr">
            <a:solidFill>
              <a:srgbClr val="F79646"/>
            </a:solidFill>
            <a:prstDash val="sysDot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128" name="TextBox 127"/>
          <p:cNvSpPr txBox="1"/>
          <p:nvPr/>
        </p:nvSpPr>
        <p:spPr>
          <a:xfrm>
            <a:off x="2152651" y="2860998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Charlie</a:t>
            </a:r>
          </a:p>
        </p:txBody>
      </p:sp>
      <p:sp>
        <p:nvSpPr>
          <p:cNvPr id="133" name="Rounded Rectangle 132"/>
          <p:cNvSpPr/>
          <p:nvPr/>
        </p:nvSpPr>
        <p:spPr>
          <a:xfrm>
            <a:off x="715182" y="4620914"/>
            <a:ext cx="2984034" cy="1460938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</a:gradFill>
          <a:ln>
            <a:solidFill>
              <a:srgbClr val="0070C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Generate </a:t>
            </a:r>
            <a:r>
              <a:rPr lang="en-US" sz="2400" b="1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different 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meta-path</a:t>
            </a: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(path types) connecting users and items</a:t>
            </a:r>
          </a:p>
        </p:txBody>
      </p:sp>
      <p:sp>
        <p:nvSpPr>
          <p:cNvPr id="134" name="Rounded Rectangle 133"/>
          <p:cNvSpPr/>
          <p:nvPr/>
        </p:nvSpPr>
        <p:spPr>
          <a:xfrm>
            <a:off x="4550037" y="4683364"/>
            <a:ext cx="2709485" cy="1460938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</a:gradFill>
          <a:ln>
            <a:solidFill>
              <a:srgbClr val="0070C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Propagate user implicit feedback along each meta-path</a:t>
            </a:r>
          </a:p>
        </p:txBody>
      </p:sp>
      <p:sp>
        <p:nvSpPr>
          <p:cNvPr id="135" name="Rounded Rectangle 134"/>
          <p:cNvSpPr/>
          <p:nvPr/>
        </p:nvSpPr>
        <p:spPr>
          <a:xfrm>
            <a:off x="8014967" y="4638246"/>
            <a:ext cx="3588241" cy="1624880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</a:gradFill>
          <a:ln>
            <a:solidFill>
              <a:srgbClr val="0070C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Calculate latent-features for users and items for each meta-path with </a:t>
            </a: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NMF</a:t>
            </a: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related method</a:t>
            </a:r>
          </a:p>
        </p:txBody>
      </p:sp>
      <p:sp>
        <p:nvSpPr>
          <p:cNvPr id="136" name="Right Arrow 135"/>
          <p:cNvSpPr/>
          <p:nvPr/>
        </p:nvSpPr>
        <p:spPr>
          <a:xfrm>
            <a:off x="3913400" y="5159188"/>
            <a:ext cx="533159" cy="461324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7" name="Right Arrow 136"/>
          <p:cNvSpPr/>
          <p:nvPr/>
        </p:nvSpPr>
        <p:spPr>
          <a:xfrm>
            <a:off x="7390971" y="5145267"/>
            <a:ext cx="533159" cy="461324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50" y="3398255"/>
            <a:ext cx="640080" cy="640080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7642503" y="3070179"/>
            <a:ext cx="1202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sz="1400" kern="0" dirty="0">
                <a:solidFill>
                  <a:prstClr val="black"/>
                </a:solidFill>
              </a:rPr>
              <a:t>Ralph Fiennes</a:t>
            </a:r>
          </a:p>
        </p:txBody>
      </p:sp>
      <p:cxnSp>
        <p:nvCxnSpPr>
          <p:cNvPr id="89" name="Straight Connector 88"/>
          <p:cNvCxnSpPr>
            <a:stCxn id="85" idx="1"/>
            <a:endCxn id="49" idx="3"/>
          </p:cNvCxnSpPr>
          <p:nvPr/>
        </p:nvCxnSpPr>
        <p:spPr>
          <a:xfrm flipH="1">
            <a:off x="5091089" y="2708204"/>
            <a:ext cx="1112487" cy="369333"/>
          </a:xfrm>
          <a:prstGeom prst="line">
            <a:avLst/>
          </a:prstGeom>
          <a:noFill/>
          <a:ln w="38100" cap="flat" cmpd="sng" algn="ctr">
            <a:solidFill>
              <a:srgbClr val="F79646"/>
            </a:solidFill>
            <a:prstDash val="sysDot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65105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2473098" y="4905697"/>
            <a:ext cx="7096475" cy="1525002"/>
            <a:chOff x="949097" y="4905697"/>
            <a:chExt cx="7096475" cy="1525002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9097" y="5064384"/>
              <a:ext cx="7096475" cy="1366315"/>
            </a:xfrm>
            <a:prstGeom prst="rect">
              <a:avLst/>
            </a:prstGeom>
          </p:spPr>
        </p:pic>
        <p:sp>
          <p:nvSpPr>
            <p:cNvPr id="74" name="TextBox 73"/>
            <p:cNvSpPr txBox="1"/>
            <p:nvPr/>
          </p:nvSpPr>
          <p:spPr>
            <a:xfrm>
              <a:off x="5162545" y="5064384"/>
              <a:ext cx="333746" cy="3847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153103" y="4905697"/>
              <a:ext cx="242334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prstClr val="white">
                      <a:lumMod val="50000"/>
                    </a:prstClr>
                  </a:solidFill>
                </a:rPr>
                <a:t>user-cluster similarity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327" y="2476404"/>
            <a:ext cx="4589553" cy="12476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Recommendation Models</a:t>
            </a:r>
            <a:endParaRPr lang="en-US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368710" y="1312810"/>
            <a:ext cx="8939763" cy="461665"/>
          </a:xfrm>
          <a:prstGeom prst="rect">
            <a:avLst/>
          </a:prstGeom>
          <a:noFill/>
          <a:ln w="28575">
            <a:solidFill>
              <a:srgbClr val="FFC000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Observation 1: </a:t>
            </a:r>
            <a:r>
              <a:rPr lang="en-US" sz="2400" dirty="0">
                <a:solidFill>
                  <a:srgbClr val="000000"/>
                </a:solidFill>
              </a:rPr>
              <a:t>Different meta-paths may have different importance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95088" y="1953183"/>
            <a:ext cx="4817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Global Recommendation Model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019748" y="4392872"/>
            <a:ext cx="5708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Personalized Recommendation Model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405702" y="3895875"/>
            <a:ext cx="8163871" cy="461665"/>
          </a:xfrm>
          <a:prstGeom prst="rect">
            <a:avLst/>
          </a:prstGeom>
          <a:noFill/>
          <a:ln w="28575">
            <a:solidFill>
              <a:srgbClr val="FFC000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solidFill>
                  <a:srgbClr val="000000"/>
                </a:solidFill>
              </a:rPr>
              <a:t>Observation 2: </a:t>
            </a:r>
            <a:r>
              <a:rPr lang="en-US" sz="2400" dirty="0">
                <a:solidFill>
                  <a:srgbClr val="000000"/>
                </a:solidFill>
              </a:rPr>
              <a:t>Different users may require different models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960836" y="2365395"/>
            <a:ext cx="152556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ranking score</a:t>
            </a:r>
          </a:p>
        </p:txBody>
      </p:sp>
      <p:sp>
        <p:nvSpPr>
          <p:cNvPr id="59" name="Rectangle 58"/>
          <p:cNvSpPr/>
          <p:nvPr/>
        </p:nvSpPr>
        <p:spPr>
          <a:xfrm>
            <a:off x="4004442" y="2721888"/>
            <a:ext cx="1345325" cy="72550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974975" y="3428574"/>
            <a:ext cx="207774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the q-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</a:rPr>
              <a:t>th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 meta-path</a:t>
            </a:r>
          </a:p>
        </p:txBody>
      </p:sp>
      <p:cxnSp>
        <p:nvCxnSpPr>
          <p:cNvPr id="62" name="Straight Connector 61"/>
          <p:cNvCxnSpPr>
            <a:endCxn id="60" idx="1"/>
          </p:cNvCxnSpPr>
          <p:nvPr/>
        </p:nvCxnSpPr>
        <p:spPr>
          <a:xfrm>
            <a:off x="6337739" y="3566278"/>
            <a:ext cx="637237" cy="5465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6812688" y="2695842"/>
            <a:ext cx="1606098" cy="72550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656356" y="2318164"/>
            <a:ext cx="298788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features for user</a:t>
            </a:r>
            <a:r>
              <a:rPr lang="en-US" i="1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i="1" dirty="0" err="1">
                <a:solidFill>
                  <a:prstClr val="white">
                    <a:lumMod val="50000"/>
                  </a:prstClr>
                </a:solidFill>
              </a:rPr>
              <a:t>i</a:t>
            </a:r>
            <a:r>
              <a:rPr lang="en-US" i="1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and item </a:t>
            </a:r>
            <a:r>
              <a:rPr lang="en-US" i="1" dirty="0">
                <a:solidFill>
                  <a:prstClr val="white">
                    <a:lumMod val="50000"/>
                  </a:prstClr>
                </a:solidFill>
              </a:rPr>
              <a:t>j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092332" y="6246033"/>
            <a:ext cx="25886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c total soft user clusters</a:t>
            </a:r>
          </a:p>
        </p:txBody>
      </p:sp>
      <p:cxnSp>
        <p:nvCxnSpPr>
          <p:cNvPr id="68" name="Straight Connector 67"/>
          <p:cNvCxnSpPr>
            <a:endCxn id="67" idx="1"/>
          </p:cNvCxnSpPr>
          <p:nvPr/>
        </p:nvCxnSpPr>
        <p:spPr>
          <a:xfrm>
            <a:off x="4841234" y="6246033"/>
            <a:ext cx="251098" cy="19236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4882123" y="5311157"/>
            <a:ext cx="1665822" cy="72550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774848" y="2875911"/>
            <a:ext cx="471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(1)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9368919" y="5473854"/>
            <a:ext cx="471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9155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-123093" y="237392"/>
            <a:ext cx="12449908" cy="755213"/>
          </a:xfrm>
        </p:spPr>
        <p:txBody>
          <a:bodyPr vert="horz" lIns="92075" tIns="46038" rIns="92075" bIns="46038" rtlCol="0" anchor="ctr">
            <a:noAutofit/>
          </a:bodyPr>
          <a:lstStyle/>
          <a:p>
            <a:r>
              <a:rPr lang="en-US" altLang="en-US" sz="3800" b="1" dirty="0"/>
              <a:t>Structures Facilitate </a:t>
            </a:r>
            <a:r>
              <a:rPr lang="en-US" altLang="en-US" sz="3800" b="1" dirty="0" smtClean="0"/>
              <a:t>Mining Heterogeneous Networks</a:t>
            </a:r>
            <a:endParaRPr lang="en-US" altLang="zh-CN" sz="3800" b="1" dirty="0">
              <a:ea typeface="SimSun" panose="02010600030101010101" pitchFamily="2" charset="-122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81265" y="1106906"/>
            <a:ext cx="11057020" cy="2005572"/>
          </a:xfrm>
        </p:spPr>
        <p:txBody>
          <a:bodyPr vert="horz" lIns="92075" tIns="46038" rIns="92075" bIns="46038" rtlCol="0">
            <a:noAutofit/>
          </a:bodyPr>
          <a:lstStyle/>
          <a:p>
            <a:pPr>
              <a:spcBef>
                <a:spcPts val="500"/>
              </a:spcBef>
            </a:pPr>
            <a:r>
              <a:rPr lang="en-US" altLang="zh-CN" dirty="0" smtClean="0">
                <a:ea typeface="SimSun" panose="02010600030101010101" pitchFamily="2" charset="-122"/>
              </a:rPr>
              <a:t>Network construction: generates structured networks from unstructured text data</a:t>
            </a:r>
          </a:p>
          <a:p>
            <a:pPr lvl="1">
              <a:spcBef>
                <a:spcPts val="500"/>
              </a:spcBef>
            </a:pPr>
            <a:r>
              <a:rPr lang="en-US" altLang="zh-CN" dirty="0" smtClean="0">
                <a:ea typeface="SimSun" panose="02010600030101010101" pitchFamily="2" charset="-122"/>
              </a:rPr>
              <a:t>Each node: </a:t>
            </a:r>
            <a:r>
              <a:rPr lang="en-US" altLang="zh-CN" dirty="0">
                <a:ea typeface="SimSun" panose="02010600030101010101" pitchFamily="2" charset="-122"/>
              </a:rPr>
              <a:t>an </a:t>
            </a:r>
            <a:r>
              <a:rPr lang="en-US" altLang="zh-CN" dirty="0" smtClean="0">
                <a:ea typeface="SimSun" panose="02010600030101010101" pitchFamily="2" charset="-122"/>
              </a:rPr>
              <a:t>entity; each link: a </a:t>
            </a:r>
            <a:r>
              <a:rPr lang="en-US" altLang="zh-CN" dirty="0">
                <a:ea typeface="SimSun" panose="02010600030101010101" pitchFamily="2" charset="-122"/>
              </a:rPr>
              <a:t>relationship between entities</a:t>
            </a:r>
          </a:p>
          <a:p>
            <a:pPr lvl="1">
              <a:spcBef>
                <a:spcPts val="500"/>
              </a:spcBef>
            </a:pPr>
            <a:r>
              <a:rPr lang="en-US" altLang="zh-CN" dirty="0">
                <a:ea typeface="SimSun" panose="02010600030101010101" pitchFamily="2" charset="-122"/>
              </a:rPr>
              <a:t>Each node/link may have attributes, labels, and weights</a:t>
            </a:r>
          </a:p>
          <a:p>
            <a:pPr lvl="1">
              <a:spcBef>
                <a:spcPts val="500"/>
              </a:spcBef>
            </a:pPr>
            <a:r>
              <a:rPr lang="en-US" altLang="zh-CN" dirty="0" smtClean="0">
                <a:ea typeface="SimSun" panose="02010600030101010101" pitchFamily="2" charset="-122"/>
              </a:rPr>
              <a:t>Heterogeneous</a:t>
            </a:r>
            <a:r>
              <a:rPr lang="en-US" altLang="zh-CN" dirty="0">
                <a:ea typeface="SimSun" panose="02010600030101010101" pitchFamily="2" charset="-122"/>
              </a:rPr>
              <a:t>, multi-typed </a:t>
            </a:r>
            <a:r>
              <a:rPr lang="en-US" altLang="zh-CN" dirty="0" smtClean="0">
                <a:ea typeface="SimSun" panose="02010600030101010101" pitchFamily="2" charset="-122"/>
              </a:rPr>
              <a:t>networks: </a:t>
            </a:r>
            <a:r>
              <a:rPr lang="en-US" altLang="zh-CN" dirty="0">
                <a:ea typeface="SimSun" panose="02010600030101010101" pitchFamily="2" charset="-122"/>
              </a:rPr>
              <a:t> e.g., Medical network: Patients, doctors, diseases, contacts, </a:t>
            </a:r>
            <a:r>
              <a:rPr lang="en-US" altLang="zh-CN" dirty="0" smtClean="0">
                <a:ea typeface="SimSun" panose="02010600030101010101" pitchFamily="2" charset="-122"/>
              </a:rPr>
              <a:t>treatments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671614" y="3433955"/>
            <a:ext cx="3089948" cy="3222686"/>
            <a:chOff x="615069" y="3252303"/>
            <a:chExt cx="3565114" cy="3628098"/>
          </a:xfrm>
        </p:grpSpPr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3252303"/>
              <a:ext cx="2343618" cy="2901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761600" y="6138643"/>
              <a:ext cx="1014789" cy="3811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defTabSz="457200">
                <a:defRPr/>
              </a:pPr>
              <a:r>
                <a:rPr lang="en-US" altLang="en-US" sz="16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 Black" pitchFamily="34" charset="0"/>
                </a:rPr>
                <a:t>Venue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45181" y="6138643"/>
              <a:ext cx="958490" cy="3811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defTabSz="457200">
                <a:defRPr/>
              </a:pPr>
              <a:r>
                <a:rPr lang="en-US" altLang="en-US" sz="16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 Black" pitchFamily="34" charset="0"/>
                </a:rPr>
                <a:t>Paper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79308" y="6138643"/>
              <a:ext cx="1078191" cy="3811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defTabSz="457200">
                <a:defRPr/>
              </a:pPr>
              <a:r>
                <a:rPr lang="en-US" altLang="en-US" sz="16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 Black" pitchFamily="34" charset="0"/>
                </a:rPr>
                <a:t>Author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15069" y="6429957"/>
              <a:ext cx="3565114" cy="450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defTabSz="457200">
                <a:defRPr/>
              </a:pPr>
              <a:r>
                <a:rPr lang="en-US" altLang="en-US" sz="20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DBLP Bibliographic Network</a:t>
              </a:r>
            </a:p>
          </p:txBody>
        </p:sp>
      </p:grp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4211568" y="3398884"/>
            <a:ext cx="3744884" cy="3222625"/>
            <a:chOff x="4373362" y="3217513"/>
            <a:chExt cx="4333691" cy="3683394"/>
          </a:xfrm>
        </p:grpSpPr>
        <p:pic>
          <p:nvPicPr>
            <p:cNvPr id="13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1112" y="3252303"/>
              <a:ext cx="3133287" cy="3065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5119225" y="6443658"/>
              <a:ext cx="3336178" cy="45724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defTabSz="457200">
                <a:defRPr/>
              </a:pPr>
              <a:r>
                <a:rPr lang="en-US" altLang="en-US" sz="20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The IMDB Movie Network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39126" y="6091649"/>
              <a:ext cx="926037" cy="3869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defTabSz="457200">
                <a:defRPr/>
              </a:pPr>
              <a:r>
                <a:rPr lang="en-US" altLang="en-US" sz="16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 Black" pitchFamily="34" charset="0"/>
                </a:rPr>
                <a:t>Actor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48491" y="6256767"/>
              <a:ext cx="969892" cy="3869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defTabSz="457200">
                <a:defRPr/>
              </a:pPr>
              <a:r>
                <a:rPr lang="en-US" altLang="en-US" sz="16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 Black" pitchFamily="34" charset="0"/>
                </a:rPr>
                <a:t>Movie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33974" y="6019070"/>
              <a:ext cx="1273079" cy="3869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defTabSz="457200">
                <a:defRPr/>
              </a:pPr>
              <a:r>
                <a:rPr lang="en-US" altLang="en-US" sz="16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 Black" pitchFamily="34" charset="0"/>
                </a:rPr>
                <a:t>Director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373362" y="3217513"/>
              <a:ext cx="1049657" cy="6683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defTabSz="457200">
                <a:defRPr/>
              </a:pPr>
              <a:r>
                <a:rPr lang="en-US" altLang="en-US" sz="16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 Black" pitchFamily="34" charset="0"/>
                </a:rPr>
                <a:t>Movie </a:t>
              </a:r>
            </a:p>
            <a:p>
              <a:pPr defTabSz="457200">
                <a:defRPr/>
              </a:pPr>
              <a:r>
                <a:rPr lang="en-US" altLang="en-US" sz="16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 Black" pitchFamily="34" charset="0"/>
                </a:rPr>
                <a:t>Studio</a:t>
              </a:r>
            </a:p>
          </p:txBody>
        </p:sp>
      </p:grp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2" t="11337" r="10867"/>
          <a:stretch>
            <a:fillRect/>
          </a:stretch>
        </p:blipFill>
        <p:spPr bwMode="auto">
          <a:xfrm>
            <a:off x="8289449" y="3429322"/>
            <a:ext cx="3170238" cy="224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8593068" y="5713459"/>
            <a:ext cx="2582862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457200">
              <a:defRPr/>
            </a:pPr>
            <a:r>
              <a:rPr lang="en-US" altLang="en-US" sz="2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The Facebook Network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34217" y="6184276"/>
            <a:ext cx="3413876" cy="384721"/>
          </a:xfrm>
          <a:prstGeom prst="rect">
            <a:avLst/>
          </a:prstGeom>
          <a:solidFill>
            <a:srgbClr val="CCFF6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It works well for ego-networks!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37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Parameter Estimation</a:t>
            </a:r>
            <a:endParaRPr lang="en-US" sz="4000" b="1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391921" y="1398460"/>
            <a:ext cx="8647430" cy="4423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>
                <a:solidFill>
                  <a:srgbClr val="000000"/>
                </a:solidFill>
              </a:rPr>
              <a:t>Bayesian personalized ranking </a:t>
            </a:r>
            <a:r>
              <a:rPr lang="en-US" sz="2000" dirty="0">
                <a:solidFill>
                  <a:srgbClr val="0070C0"/>
                </a:solidFill>
                <a:latin typeface="Baskerville Old Face" panose="02020602080505020303" pitchFamily="18" charset="0"/>
              </a:rPr>
              <a:t>(</a:t>
            </a:r>
            <a:r>
              <a:rPr lang="en-US" sz="2000" dirty="0" err="1">
                <a:solidFill>
                  <a:srgbClr val="0070C0"/>
                </a:solidFill>
                <a:latin typeface="Baskerville Old Face" panose="02020602080505020303" pitchFamily="18" charset="0"/>
              </a:rPr>
              <a:t>Rendle</a:t>
            </a:r>
            <a:r>
              <a:rPr lang="en-US" sz="2000" dirty="0">
                <a:solidFill>
                  <a:srgbClr val="0070C0"/>
                </a:solidFill>
                <a:latin typeface="Baskerville Old Face" panose="02020602080505020303" pitchFamily="18" charset="0"/>
              </a:rPr>
              <a:t> UAI’09)</a:t>
            </a:r>
          </a:p>
          <a:p>
            <a:pPr algn="just"/>
            <a:r>
              <a:rPr lang="en-US" dirty="0">
                <a:solidFill>
                  <a:srgbClr val="000000"/>
                </a:solidFill>
              </a:rPr>
              <a:t>Objective function</a:t>
            </a:r>
          </a:p>
          <a:p>
            <a:pPr algn="just"/>
            <a:endParaRPr lang="en-US" dirty="0">
              <a:solidFill>
                <a:srgbClr val="000000"/>
              </a:solidFill>
            </a:endParaRPr>
          </a:p>
          <a:p>
            <a:pPr algn="just"/>
            <a:endParaRPr lang="en-US" dirty="0">
              <a:solidFill>
                <a:srgbClr val="000000"/>
              </a:solidFill>
            </a:endParaRPr>
          </a:p>
          <a:p>
            <a:pPr algn="just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4853" y="2589406"/>
            <a:ext cx="5162550" cy="809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274341" y="2753574"/>
                <a:ext cx="700513" cy="4812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340" y="2753574"/>
                <a:ext cx="700513" cy="481286"/>
              </a:xfrm>
              <a:prstGeom prst="rect">
                <a:avLst/>
              </a:prstGeom>
              <a:blipFill rotWithShape="0">
                <a:blip r:embed="rId3"/>
                <a:stretch>
                  <a:fillRect l="-9565" b="-15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6463817" y="1978182"/>
            <a:ext cx="1838965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sigmoid function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5954536" y="2291974"/>
            <a:ext cx="509281" cy="45200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5456" y="1896253"/>
            <a:ext cx="1803895" cy="55599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675366" y="2654154"/>
            <a:ext cx="969078" cy="72550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566590" y="3337844"/>
                <a:ext cx="3888789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prstClr val="white">
                        <a:lumMod val="50000"/>
                      </a:prstClr>
                    </a:solidFill>
                  </a:rPr>
                  <a:t>for each correctly ranked item pair</a:t>
                </a:r>
              </a:p>
              <a:p>
                <a:r>
                  <a:rPr lang="en-US" dirty="0">
                    <a:solidFill>
                      <a:prstClr val="white">
                        <a:lumMod val="50000"/>
                      </a:prstClr>
                    </a:solidFill>
                  </a:rPr>
                  <a:t>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white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white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prstClr val="white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prstClr val="white">
                        <a:lumMod val="50000"/>
                      </a:prstClr>
                    </a:solidFill>
                  </a:rPr>
                  <a:t> gave feedback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white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white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prstClr val="white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prstClr val="white">
                        <a:lumMod val="50000"/>
                      </a:prstClr>
                    </a:solidFill>
                  </a:rPr>
                  <a:t> but not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white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white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solidFill>
                              <a:prstClr val="white">
                                <a:lumMod val="50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>
                  <a:solidFill>
                    <a:prstClr val="white">
                      <a:lumMod val="50000"/>
                    </a:prstClr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589" y="3337844"/>
                <a:ext cx="3888789" cy="646331"/>
              </a:xfrm>
              <a:prstGeom prst="rect">
                <a:avLst/>
              </a:prstGeom>
              <a:blipFill rotWithShape="0">
                <a:blip r:embed="rId5"/>
                <a:stretch>
                  <a:fillRect l="-1254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ounded Rectangle 16"/>
          <p:cNvSpPr/>
          <p:nvPr/>
        </p:nvSpPr>
        <p:spPr>
          <a:xfrm>
            <a:off x="1016000" y="4385925"/>
            <a:ext cx="3162495" cy="1460938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</a:gradFill>
          <a:ln>
            <a:solidFill>
              <a:srgbClr val="0070C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 cluster users with NMF + </a:t>
            </a:r>
            <a:r>
              <a:rPr lang="en-US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k-means</a:t>
            </a:r>
            <a:endParaRPr 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851244" y="4411388"/>
            <a:ext cx="2469931" cy="1460938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</a:gradFill>
          <a:ln>
            <a:solidFill>
              <a:srgbClr val="0070C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each user cluster, learn one model with Eq. (3)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993926" y="4378600"/>
            <a:ext cx="3100794" cy="1460938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</a:gradFill>
          <a:ln>
            <a:solidFill>
              <a:srgbClr val="0070C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Generate personalized model for each user on the fly with Eq. (2)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4270991" y="4899541"/>
            <a:ext cx="533159" cy="461324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7390971" y="4910278"/>
            <a:ext cx="533159" cy="461324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315816" y="2753574"/>
            <a:ext cx="471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(3)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122899" y="6049215"/>
            <a:ext cx="6065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Learning Personalized Recommendation Model</a:t>
            </a:r>
          </a:p>
        </p:txBody>
      </p:sp>
    </p:spTree>
    <p:extLst>
      <p:ext uri="{BB962C8B-B14F-4D97-AF65-F5344CB8AC3E}">
        <p14:creationId xmlns:p14="http://schemas.microsoft.com/office/powerpoint/2010/main" val="346468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688" y="1169155"/>
            <a:ext cx="7243973" cy="11096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298" y="0"/>
            <a:ext cx="11775839" cy="1169155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Experiments</a:t>
            </a:r>
            <a:r>
              <a:rPr lang="en-US" sz="4000" b="1" dirty="0"/>
              <a:t>:  Heterogeneous Network Modeling </a:t>
            </a:r>
            <a:r>
              <a:rPr lang="en-US" sz="4000" b="1" dirty="0" smtClean="0"/>
              <a:t>Enhances the Quality of Recommendation 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161" y="1169156"/>
            <a:ext cx="11015732" cy="3281610"/>
          </a:xfrm>
        </p:spPr>
        <p:txBody>
          <a:bodyPr>
            <a:noAutofit/>
          </a:bodyPr>
          <a:lstStyle/>
          <a:p>
            <a:pPr>
              <a:spcBef>
                <a:spcPts val="400"/>
              </a:spcBef>
            </a:pPr>
            <a:r>
              <a:rPr lang="en-US" sz="2400" dirty="0" smtClean="0"/>
              <a:t>Datasets</a:t>
            </a:r>
          </a:p>
          <a:p>
            <a:pPr marL="0" indent="0">
              <a:spcBef>
                <a:spcPts val="400"/>
              </a:spcBef>
              <a:buNone/>
            </a:pPr>
            <a:endParaRPr lang="en-US" sz="2400" dirty="0"/>
          </a:p>
          <a:p>
            <a:pPr>
              <a:spcBef>
                <a:spcPts val="400"/>
              </a:spcBef>
            </a:pPr>
            <a:r>
              <a:rPr lang="en-US" sz="2400" dirty="0" smtClean="0"/>
              <a:t>Comparison methods</a:t>
            </a:r>
          </a:p>
          <a:p>
            <a:pPr lvl="1" algn="just">
              <a:spcBef>
                <a:spcPts val="400"/>
              </a:spcBef>
            </a:pPr>
            <a:r>
              <a:rPr lang="en-US" sz="2400" dirty="0" smtClean="0">
                <a:solidFill>
                  <a:srgbClr val="0070C0"/>
                </a:solidFill>
              </a:rPr>
              <a:t>Popularity:</a:t>
            </a:r>
            <a:r>
              <a:rPr lang="en-US" sz="2400" dirty="0" smtClean="0"/>
              <a:t> recommend </a:t>
            </a:r>
            <a:r>
              <a:rPr lang="en-US" sz="2400" dirty="0"/>
              <a:t>the most popular items to </a:t>
            </a:r>
            <a:r>
              <a:rPr lang="en-US" sz="2400" dirty="0" smtClean="0"/>
              <a:t>users</a:t>
            </a:r>
          </a:p>
          <a:p>
            <a:pPr lvl="1" algn="just">
              <a:spcBef>
                <a:spcPts val="400"/>
              </a:spcBef>
            </a:pPr>
            <a:r>
              <a:rPr lang="en-US" sz="2400" dirty="0" smtClean="0">
                <a:solidFill>
                  <a:srgbClr val="0070C0"/>
                </a:solidFill>
              </a:rPr>
              <a:t>Co-click:</a:t>
            </a:r>
            <a:r>
              <a:rPr lang="en-US" sz="2400" dirty="0" smtClean="0"/>
              <a:t> conditional </a:t>
            </a:r>
            <a:r>
              <a:rPr lang="en-US" sz="2400" dirty="0"/>
              <a:t>probabilities between items</a:t>
            </a:r>
            <a:endParaRPr lang="en-US" sz="2400" dirty="0" smtClean="0"/>
          </a:p>
          <a:p>
            <a:pPr lvl="1" algn="just">
              <a:spcBef>
                <a:spcPts val="400"/>
              </a:spcBef>
            </a:pPr>
            <a:r>
              <a:rPr lang="en-US" sz="2400" dirty="0" smtClean="0">
                <a:solidFill>
                  <a:srgbClr val="0070C0"/>
                </a:solidFill>
              </a:rPr>
              <a:t>NMF:</a:t>
            </a:r>
            <a:r>
              <a:rPr lang="en-US" sz="2400" dirty="0" smtClean="0"/>
              <a:t> non-negative </a:t>
            </a:r>
            <a:r>
              <a:rPr lang="en-US" sz="2400" dirty="0"/>
              <a:t>matrix factorization </a:t>
            </a:r>
            <a:r>
              <a:rPr lang="en-US" sz="2400" dirty="0" smtClean="0"/>
              <a:t>on user feedback</a:t>
            </a:r>
          </a:p>
          <a:p>
            <a:pPr lvl="1" algn="just">
              <a:spcBef>
                <a:spcPts val="400"/>
              </a:spcBef>
            </a:pPr>
            <a:r>
              <a:rPr lang="en-US" sz="2400" dirty="0" smtClean="0">
                <a:solidFill>
                  <a:srgbClr val="0070C0"/>
                </a:solidFill>
              </a:rPr>
              <a:t>Hybrid-SVM:</a:t>
            </a:r>
            <a:r>
              <a:rPr lang="en-US" sz="2400" dirty="0" smtClean="0"/>
              <a:t> use Rank-SVM with plain features (utilize both user feedback and information network)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58" y="4498747"/>
            <a:ext cx="9021872" cy="20048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297363" y="4494245"/>
            <a:ext cx="2894637" cy="1938992"/>
          </a:xfrm>
          <a:prstGeom prst="rect">
            <a:avLst/>
          </a:prstGeom>
          <a:solidFill>
            <a:srgbClr val="FFC000"/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</a:rPr>
              <a:t>HeteRec</a:t>
            </a:r>
            <a:r>
              <a:rPr lang="en-US" sz="2400" dirty="0">
                <a:solidFill>
                  <a:srgbClr val="000000"/>
                </a:solidFill>
              </a:rPr>
              <a:t> personalized recommendation (</a:t>
            </a:r>
            <a:r>
              <a:rPr lang="en-US" sz="2400" dirty="0" err="1">
                <a:solidFill>
                  <a:srgbClr val="000000"/>
                </a:solidFill>
              </a:rPr>
              <a:t>HeteRec</a:t>
            </a:r>
            <a:r>
              <a:rPr lang="en-US" sz="2400" dirty="0">
                <a:solidFill>
                  <a:srgbClr val="000000"/>
                </a:solidFill>
              </a:rPr>
              <a:t>-p) </a:t>
            </a:r>
            <a:r>
              <a:rPr lang="en-US" sz="2400" dirty="0" smtClean="0">
                <a:solidFill>
                  <a:srgbClr val="000000"/>
                </a:solidFill>
              </a:rPr>
              <a:t>leads to </a:t>
            </a:r>
            <a:r>
              <a:rPr lang="en-US" sz="2400" dirty="0">
                <a:solidFill>
                  <a:srgbClr val="000000"/>
                </a:solidFill>
              </a:rPr>
              <a:t>the best </a:t>
            </a:r>
            <a:r>
              <a:rPr lang="en-US" sz="2400" dirty="0" smtClean="0">
                <a:solidFill>
                  <a:srgbClr val="000000"/>
                </a:solidFill>
              </a:rPr>
              <a:t>recommendation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92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951" y="5483384"/>
            <a:ext cx="2619374" cy="1216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130159" y="48229"/>
            <a:ext cx="12449175" cy="713771"/>
          </a:xfrm>
        </p:spPr>
        <p:txBody>
          <a:bodyPr>
            <a:noAutofit/>
          </a:bodyPr>
          <a:lstStyle/>
          <a:p>
            <a:r>
              <a:rPr kumimoji="1" lang="en-US" altLang="zh-CN" sz="3400" dirty="0" err="1" smtClean="0"/>
              <a:t>ClusCite</a:t>
            </a:r>
            <a:r>
              <a:rPr kumimoji="1" lang="en-US" altLang="zh-CN" sz="3400" dirty="0" smtClean="0"/>
              <a:t>: </a:t>
            </a:r>
            <a:r>
              <a:rPr lang="en-US" sz="3400" dirty="0" smtClean="0"/>
              <a:t>Citation Recommendation</a:t>
            </a:r>
            <a:r>
              <a:rPr lang="en-US" altLang="zh-CN" sz="3400" dirty="0"/>
              <a:t> by</a:t>
            </a:r>
            <a:r>
              <a:rPr lang="zh-CN" altLang="en-US" sz="3400" dirty="0"/>
              <a:t> </a:t>
            </a:r>
            <a:r>
              <a:rPr lang="en-US" altLang="zh-CN" sz="3400" dirty="0" smtClean="0"/>
              <a:t>Info.</a:t>
            </a:r>
            <a:r>
              <a:rPr lang="zh-CN" altLang="en-US" sz="3400" dirty="0" smtClean="0"/>
              <a:t> </a:t>
            </a:r>
            <a:r>
              <a:rPr lang="en-US" altLang="zh-CN" sz="3400" dirty="0" smtClean="0"/>
              <a:t>Net-Based</a:t>
            </a:r>
            <a:r>
              <a:rPr lang="zh-CN" altLang="en-US" sz="3400" dirty="0" smtClean="0"/>
              <a:t> </a:t>
            </a:r>
            <a:r>
              <a:rPr lang="en-US" altLang="zh-CN" sz="3400" dirty="0"/>
              <a:t>Clustering</a:t>
            </a:r>
            <a:r>
              <a:rPr lang="en-US" sz="3400" dirty="0" smtClean="0"/>
              <a:t> </a:t>
            </a:r>
            <a:endParaRPr lang="en-US" sz="3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58" y="1998429"/>
            <a:ext cx="7700418" cy="2402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内容占位符 2"/>
          <p:cNvSpPr txBox="1">
            <a:spLocks noGrp="1"/>
          </p:cNvSpPr>
          <p:nvPr>
            <p:ph idx="1"/>
          </p:nvPr>
        </p:nvSpPr>
        <p:spPr>
          <a:xfrm>
            <a:off x="367257" y="1190035"/>
            <a:ext cx="11178913" cy="769856"/>
          </a:xfrm>
          <a:prstGeom prst="rect">
            <a:avLst/>
          </a:prstGeom>
          <a:ln w="19050" cmpd="sng">
            <a:solidFill>
              <a:schemeClr val="accent2"/>
            </a:solidFill>
          </a:ln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2200" b="1" dirty="0" smtClean="0"/>
              <a:t>Citation Recommendation</a:t>
            </a:r>
            <a:r>
              <a:rPr kumimoji="1" lang="en-US" altLang="zh-CN" sz="2200" dirty="0" smtClean="0"/>
              <a:t>:  </a:t>
            </a:r>
            <a:r>
              <a:rPr kumimoji="1" lang="en-US" altLang="zh-CN" sz="2200" dirty="0" smtClean="0">
                <a:solidFill>
                  <a:srgbClr val="000000"/>
                </a:solidFill>
              </a:rPr>
              <a:t>Given a manuscript</a:t>
            </a:r>
            <a:r>
              <a:rPr kumimoji="1" lang="zh-CN" altLang="en-US" sz="2200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sz="2200" dirty="0" smtClean="0">
                <a:solidFill>
                  <a:srgbClr val="000000"/>
                </a:solidFill>
              </a:rPr>
              <a:t>(title,</a:t>
            </a:r>
            <a:r>
              <a:rPr kumimoji="1" lang="zh-CN" altLang="en-US" sz="2200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sz="2200" dirty="0" smtClean="0">
                <a:solidFill>
                  <a:srgbClr val="000000"/>
                </a:solidFill>
              </a:rPr>
              <a:t>abstract</a:t>
            </a:r>
            <a:r>
              <a:rPr kumimoji="1" lang="zh-CN" altLang="en-US" sz="2200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sz="2200" dirty="0" smtClean="0">
                <a:solidFill>
                  <a:srgbClr val="000000"/>
                </a:solidFill>
              </a:rPr>
              <a:t>and/or</a:t>
            </a:r>
            <a:r>
              <a:rPr kumimoji="1" lang="zh-CN" altLang="en-US" sz="2200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sz="2200" dirty="0" smtClean="0">
                <a:solidFill>
                  <a:srgbClr val="000000"/>
                </a:solidFill>
              </a:rPr>
              <a:t>content) and its attributes</a:t>
            </a:r>
            <a:r>
              <a:rPr kumimoji="1" lang="zh-CN" altLang="en-US" sz="2200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sz="2200" dirty="0" smtClean="0">
                <a:solidFill>
                  <a:srgbClr val="000000"/>
                </a:solidFill>
              </a:rPr>
              <a:t>(authors,</a:t>
            </a:r>
            <a:r>
              <a:rPr kumimoji="1" lang="zh-CN" altLang="en-US" sz="2200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sz="2200" dirty="0" smtClean="0">
                <a:solidFill>
                  <a:srgbClr val="000000"/>
                </a:solidFill>
              </a:rPr>
              <a:t>target</a:t>
            </a:r>
            <a:r>
              <a:rPr kumimoji="1" lang="zh-CN" altLang="en-US" sz="2200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sz="2200" dirty="0" smtClean="0">
                <a:solidFill>
                  <a:srgbClr val="000000"/>
                </a:solidFill>
              </a:rPr>
              <a:t>venues), suggest</a:t>
            </a:r>
            <a:r>
              <a:rPr kumimoji="1" lang="zh-CN" altLang="en-US" sz="2200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sz="2200" dirty="0" smtClean="0">
                <a:solidFill>
                  <a:srgbClr val="000000"/>
                </a:solidFill>
              </a:rPr>
              <a:t>a</a:t>
            </a:r>
            <a:r>
              <a:rPr kumimoji="1" lang="zh-CN" altLang="en-US" sz="2200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sz="2200" dirty="0" smtClean="0">
                <a:solidFill>
                  <a:srgbClr val="000000"/>
                </a:solidFill>
              </a:rPr>
              <a:t>small</a:t>
            </a:r>
            <a:r>
              <a:rPr kumimoji="1" lang="zh-CN" altLang="en-US" sz="2200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sz="2200" dirty="0" smtClean="0">
                <a:solidFill>
                  <a:srgbClr val="000000"/>
                </a:solidFill>
              </a:rPr>
              <a:t>set</a:t>
            </a:r>
            <a:r>
              <a:rPr kumimoji="1" lang="zh-CN" altLang="en-US" sz="2200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sz="2200" dirty="0" smtClean="0">
                <a:solidFill>
                  <a:srgbClr val="000000"/>
                </a:solidFill>
              </a:rPr>
              <a:t>of</a:t>
            </a:r>
            <a:r>
              <a:rPr kumimoji="1" lang="zh-CN" altLang="en-US" sz="2200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sz="2200" dirty="0" smtClean="0">
                <a:solidFill>
                  <a:srgbClr val="000000"/>
                </a:solidFill>
              </a:rPr>
              <a:t>high quality references</a:t>
            </a:r>
            <a:endParaRPr kumimoji="1" lang="zh-CN" altLang="en-US" sz="2200" dirty="0">
              <a:solidFill>
                <a:srgbClr val="000000"/>
              </a:solidFill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441587" y="4400988"/>
            <a:ext cx="10744505" cy="2228412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/>
              <a:t>X. </a:t>
            </a:r>
            <a:r>
              <a:rPr lang="en-US" altLang="zh-CN" sz="2400" dirty="0"/>
              <a:t>Ren, </a:t>
            </a:r>
            <a:r>
              <a:rPr lang="en-US" altLang="zh-CN" sz="2400" dirty="0" smtClean="0"/>
              <a:t>J. </a:t>
            </a:r>
            <a:r>
              <a:rPr lang="en-US" altLang="zh-CN" sz="2400" dirty="0"/>
              <a:t>Liu, </a:t>
            </a:r>
            <a:r>
              <a:rPr lang="en-US" altLang="zh-CN" sz="2400" dirty="0" smtClean="0"/>
              <a:t>X. </a:t>
            </a:r>
            <a:r>
              <a:rPr lang="en-US" altLang="zh-CN" sz="2400" dirty="0"/>
              <a:t>Yu, </a:t>
            </a:r>
            <a:r>
              <a:rPr lang="en-US" altLang="zh-CN" sz="2400" dirty="0" smtClean="0"/>
              <a:t>U. </a:t>
            </a:r>
            <a:r>
              <a:rPr lang="en-US" altLang="zh-CN" sz="2400" dirty="0" err="1"/>
              <a:t>Khandelwal</a:t>
            </a:r>
            <a:r>
              <a:rPr lang="en-US" altLang="zh-CN" sz="2400" dirty="0"/>
              <a:t>, </a:t>
            </a:r>
            <a:r>
              <a:rPr lang="en-US" altLang="zh-CN" sz="2400" dirty="0" smtClean="0"/>
              <a:t>Q. </a:t>
            </a:r>
            <a:r>
              <a:rPr lang="en-US" altLang="zh-CN" sz="2400" dirty="0" err="1"/>
              <a:t>Gu</a:t>
            </a:r>
            <a:r>
              <a:rPr lang="en-US" altLang="zh-CN" sz="2400" dirty="0"/>
              <a:t>, </a:t>
            </a:r>
            <a:r>
              <a:rPr lang="en-US" altLang="zh-CN" sz="2400" dirty="0" smtClean="0"/>
              <a:t>L. </a:t>
            </a:r>
            <a:r>
              <a:rPr lang="en-US" altLang="zh-CN" sz="2400" dirty="0"/>
              <a:t>Wang,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J. </a:t>
            </a:r>
            <a:r>
              <a:rPr lang="en-US" altLang="zh-CN" sz="2400" dirty="0"/>
              <a:t>Han,  “</a:t>
            </a:r>
            <a:r>
              <a:rPr lang="en-US" sz="2400" dirty="0" err="1"/>
              <a:t>ClusCite</a:t>
            </a:r>
            <a:r>
              <a:rPr lang="en-US" sz="2400" dirty="0"/>
              <a:t>: E</a:t>
            </a:r>
            <a:r>
              <a:rPr lang="en-US" altLang="zh-CN" sz="2400" dirty="0"/>
              <a:t>ffective</a:t>
            </a:r>
            <a:r>
              <a:rPr lang="en-US" sz="2400" dirty="0"/>
              <a:t> Citation Recommendation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/>
              <a:t>Information</a:t>
            </a:r>
            <a:r>
              <a:rPr lang="zh-CN" altLang="en-US" sz="2400" dirty="0"/>
              <a:t> </a:t>
            </a:r>
            <a:r>
              <a:rPr lang="en-US" altLang="zh-CN" sz="2400" dirty="0"/>
              <a:t>Network-Based</a:t>
            </a:r>
            <a:r>
              <a:rPr lang="zh-CN" altLang="en-US" sz="2400" dirty="0"/>
              <a:t> </a:t>
            </a:r>
            <a:r>
              <a:rPr lang="en-US" altLang="zh-CN" sz="2400" dirty="0"/>
              <a:t>Clustering”, </a:t>
            </a:r>
            <a:r>
              <a:rPr lang="en-US" altLang="zh-CN" sz="2400" dirty="0" smtClean="0"/>
              <a:t>KDD’14</a:t>
            </a:r>
          </a:p>
          <a:p>
            <a:r>
              <a:rPr lang="en-US" altLang="zh-CN" sz="2400" b="1" dirty="0">
                <a:solidFill>
                  <a:srgbClr val="BD582C"/>
                </a:solidFill>
                <a:sym typeface="Wingdings"/>
              </a:rPr>
              <a:t>Paper-specific</a:t>
            </a:r>
            <a:r>
              <a:rPr lang="zh-CN" altLang="en-US" sz="2400" b="1" dirty="0">
                <a:solidFill>
                  <a:srgbClr val="BD582C"/>
                </a:solidFill>
                <a:sym typeface="Wingdings"/>
              </a:rPr>
              <a:t> </a:t>
            </a:r>
            <a:r>
              <a:rPr lang="en-US" altLang="zh-CN" sz="2400" b="1" dirty="0">
                <a:solidFill>
                  <a:srgbClr val="BD582C"/>
                </a:solidFill>
                <a:sym typeface="Wingdings"/>
              </a:rPr>
              <a:t>recommendation</a:t>
            </a:r>
            <a:r>
              <a:rPr lang="zh-CN" altLang="en-US" sz="2400" b="1" dirty="0">
                <a:solidFill>
                  <a:srgbClr val="BD582C"/>
                </a:solidFill>
                <a:sym typeface="Wingdings"/>
              </a:rPr>
              <a:t> </a:t>
            </a:r>
            <a:r>
              <a:rPr lang="en-US" altLang="zh-CN" sz="2400" b="1" dirty="0" smtClean="0">
                <a:solidFill>
                  <a:srgbClr val="BD582C"/>
                </a:solidFill>
                <a:sym typeface="Wingdings"/>
              </a:rPr>
              <a:t>model: heterogeneous network modeling</a:t>
            </a:r>
          </a:p>
          <a:p>
            <a:pPr lvl="1"/>
            <a:r>
              <a:rPr lang="en-US" altLang="zh-CN" sz="2400" dirty="0" smtClean="0"/>
              <a:t>C</a:t>
            </a:r>
            <a:r>
              <a:rPr lang="en-US" altLang="zh-CN" sz="2400" dirty="0" smtClean="0">
                <a:sym typeface="Wingdings"/>
              </a:rPr>
              <a:t>aptures</a:t>
            </a:r>
            <a:r>
              <a:rPr lang="zh-CN" altLang="en-US" sz="2400" dirty="0" smtClean="0">
                <a:sym typeface="Wingdings"/>
              </a:rPr>
              <a:t> </a:t>
            </a:r>
            <a:r>
              <a:rPr lang="en-US" altLang="zh-CN" sz="2400" dirty="0">
                <a:solidFill>
                  <a:srgbClr val="BD582C"/>
                </a:solidFill>
                <a:sym typeface="Wingdings"/>
              </a:rPr>
              <a:t>paper-paper</a:t>
            </a:r>
            <a:r>
              <a:rPr lang="zh-CN" altLang="en-US" sz="2400" dirty="0">
                <a:solidFill>
                  <a:srgbClr val="BD582C"/>
                </a:solidFill>
                <a:sym typeface="Wingdings"/>
              </a:rPr>
              <a:t> </a:t>
            </a:r>
            <a:r>
              <a:rPr lang="en-US" altLang="zh-CN" sz="2400" dirty="0">
                <a:solidFill>
                  <a:srgbClr val="BD582C"/>
                </a:solidFill>
                <a:sym typeface="Wingdings"/>
              </a:rPr>
              <a:t>relevance</a:t>
            </a:r>
            <a:r>
              <a:rPr lang="zh-CN" altLang="en-US" sz="2400" dirty="0">
                <a:solidFill>
                  <a:srgbClr val="BD582C"/>
                </a:solidFill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of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different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 smtClean="0">
                <a:sym typeface="Wingdings"/>
              </a:rPr>
              <a:t>semantics</a:t>
            </a:r>
          </a:p>
          <a:p>
            <a:pPr lvl="1"/>
            <a:r>
              <a:rPr lang="en-US" altLang="zh-CN" sz="2400" dirty="0" smtClean="0">
                <a:sym typeface="Wingdings"/>
              </a:rPr>
              <a:t>Enables</a:t>
            </a:r>
            <a:r>
              <a:rPr lang="zh-CN" altLang="en-US" sz="2400" dirty="0" smtClean="0">
                <a:sym typeface="Wingdings"/>
              </a:rPr>
              <a:t> </a:t>
            </a:r>
            <a:r>
              <a:rPr lang="en-US" altLang="zh-CN" sz="2400" dirty="0">
                <a:solidFill>
                  <a:srgbClr val="BD582C"/>
                </a:solidFill>
                <a:sym typeface="Wingdings"/>
              </a:rPr>
              <a:t>authority</a:t>
            </a:r>
            <a:r>
              <a:rPr lang="zh-CN" altLang="en-US" sz="2400" dirty="0">
                <a:solidFill>
                  <a:srgbClr val="BD582C"/>
                </a:solidFill>
                <a:sym typeface="Wingdings"/>
              </a:rPr>
              <a:t> </a:t>
            </a:r>
            <a:r>
              <a:rPr lang="en-US" altLang="zh-CN" sz="2400" dirty="0">
                <a:solidFill>
                  <a:srgbClr val="BD582C"/>
                </a:solidFill>
                <a:sym typeface="Wingdings"/>
              </a:rPr>
              <a:t>propagation</a:t>
            </a:r>
            <a:r>
              <a:rPr lang="zh-CN" altLang="en-US" sz="2400" dirty="0">
                <a:solidFill>
                  <a:srgbClr val="BD582C"/>
                </a:solidFill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between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different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types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>
                <a:sym typeface="Wingdings"/>
              </a:rPr>
              <a:t>of</a:t>
            </a:r>
            <a:r>
              <a:rPr lang="zh-CN" altLang="en-US" sz="2400" dirty="0">
                <a:sym typeface="Wingdings"/>
              </a:rPr>
              <a:t> </a:t>
            </a:r>
            <a:r>
              <a:rPr lang="en-US" altLang="zh-CN" sz="2400" dirty="0" smtClean="0">
                <a:sym typeface="Wingdings"/>
              </a:rPr>
              <a:t>objects</a:t>
            </a:r>
            <a:endParaRPr lang="en-US" altLang="zh-CN" sz="2400" dirty="0">
              <a:solidFill>
                <a:srgbClr val="F79646"/>
              </a:solidFill>
              <a:sym typeface="Wingdings"/>
            </a:endParaRPr>
          </a:p>
        </p:txBody>
      </p:sp>
      <p:pic>
        <p:nvPicPr>
          <p:cNvPr id="8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8334" y="2162277"/>
            <a:ext cx="2262433" cy="918548"/>
          </a:xfrm>
          <a:prstGeom prst="rect">
            <a:avLst/>
          </a:prstGeom>
        </p:spPr>
      </p:pic>
      <p:pic>
        <p:nvPicPr>
          <p:cNvPr id="9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2150" y="2675090"/>
            <a:ext cx="6807200" cy="7563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12150" y="3431482"/>
            <a:ext cx="2717909" cy="67710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Are Google Scholar and PubMed satisfactory?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06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98648" y="184689"/>
            <a:ext cx="12318389" cy="738909"/>
          </a:xfrm>
        </p:spPr>
        <p:txBody>
          <a:bodyPr>
            <a:noAutofit/>
          </a:bodyPr>
          <a:lstStyle/>
          <a:p>
            <a:r>
              <a:rPr kumimoji="1" lang="en-US" altLang="zh-CN" dirty="0"/>
              <a:t>Observation: Distinct Citation Behavioral Patterns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8653" y="1407639"/>
            <a:ext cx="3446693" cy="2252838"/>
          </a:xfrm>
          <a:ln w="19050" cmpd="sng"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kumimoji="1" lang="en-US" altLang="zh-CN" sz="2400" dirty="0"/>
              <a:t>Each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group</a:t>
            </a:r>
            <a:r>
              <a:rPr kumimoji="1" lang="zh-CN" altLang="en-US" sz="2400" dirty="0"/>
              <a:t> </a:t>
            </a:r>
            <a:r>
              <a:rPr kumimoji="1" lang="en-US" altLang="zh-CN" sz="2400" dirty="0">
                <a:solidFill>
                  <a:srgbClr val="800000"/>
                </a:solidFill>
              </a:rPr>
              <a:t>follow</a:t>
            </a:r>
            <a:r>
              <a:rPr kumimoji="1" lang="zh-CN" altLang="en-US" sz="2400" dirty="0">
                <a:solidFill>
                  <a:srgbClr val="800000"/>
                </a:solidFill>
              </a:rPr>
              <a:t> </a:t>
            </a:r>
            <a:r>
              <a:rPr kumimoji="1" lang="en-US" altLang="zh-CN" sz="2400" dirty="0">
                <a:solidFill>
                  <a:srgbClr val="800000"/>
                </a:solidFill>
              </a:rPr>
              <a:t>distinct</a:t>
            </a:r>
            <a:r>
              <a:rPr kumimoji="1" lang="zh-CN" altLang="en-US" sz="2400" dirty="0">
                <a:solidFill>
                  <a:srgbClr val="800000"/>
                </a:solidFill>
              </a:rPr>
              <a:t> </a:t>
            </a:r>
            <a:r>
              <a:rPr kumimoji="1" lang="en-US" altLang="zh-CN" sz="2400" dirty="0">
                <a:solidFill>
                  <a:srgbClr val="800000"/>
                </a:solidFill>
              </a:rPr>
              <a:t>behavioral</a:t>
            </a:r>
            <a:r>
              <a:rPr kumimoji="1" lang="zh-CN" altLang="en-US" sz="2400" dirty="0">
                <a:solidFill>
                  <a:srgbClr val="800000"/>
                </a:solidFill>
              </a:rPr>
              <a:t> </a:t>
            </a:r>
            <a:r>
              <a:rPr kumimoji="1" lang="en-US" altLang="zh-CN" sz="2400" dirty="0">
                <a:solidFill>
                  <a:srgbClr val="800000"/>
                </a:solidFill>
              </a:rPr>
              <a:t>patterns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and</a:t>
            </a:r>
            <a:r>
              <a:rPr kumimoji="1" lang="zh-CN" altLang="en-US" sz="2400" dirty="0"/>
              <a:t> </a:t>
            </a:r>
            <a:r>
              <a:rPr kumimoji="1" lang="en-US" altLang="zh-CN" sz="2400" dirty="0">
                <a:solidFill>
                  <a:srgbClr val="800000"/>
                </a:solidFill>
              </a:rPr>
              <a:t>adopt</a:t>
            </a:r>
            <a:r>
              <a:rPr kumimoji="1" lang="zh-CN" altLang="en-US" sz="2400" dirty="0">
                <a:solidFill>
                  <a:srgbClr val="800000"/>
                </a:solidFill>
              </a:rPr>
              <a:t> </a:t>
            </a:r>
            <a:r>
              <a:rPr kumimoji="1" lang="en-US" altLang="zh-CN" sz="2400" dirty="0">
                <a:solidFill>
                  <a:srgbClr val="800000"/>
                </a:solidFill>
              </a:rPr>
              <a:t>different</a:t>
            </a:r>
            <a:r>
              <a:rPr kumimoji="1" lang="zh-CN" altLang="en-US" sz="2400" dirty="0">
                <a:solidFill>
                  <a:srgbClr val="800000"/>
                </a:solidFill>
              </a:rPr>
              <a:t> </a:t>
            </a:r>
            <a:r>
              <a:rPr kumimoji="1" lang="en-US" altLang="zh-CN" sz="2400" smtClean="0">
                <a:solidFill>
                  <a:srgbClr val="800000"/>
                </a:solidFill>
              </a:rPr>
              <a:t>criteria</a:t>
            </a:r>
            <a:r>
              <a:rPr kumimoji="1" lang="zh-CN" altLang="en-US" sz="2400" smtClean="0"/>
              <a:t> </a:t>
            </a:r>
            <a:r>
              <a:rPr kumimoji="1" lang="en-US" altLang="zh-CN" sz="2400" dirty="0"/>
              <a:t>in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deciding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relevance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authorit</a:t>
            </a:r>
            <a:r>
              <a:rPr kumimoji="1" lang="en-US" altLang="zh-CN" sz="2400" i="1" dirty="0"/>
              <a:t>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candidate</a:t>
            </a:r>
            <a:r>
              <a:rPr kumimoji="1" lang="zh-CN" altLang="en-US" sz="2400" dirty="0"/>
              <a:t> </a:t>
            </a:r>
            <a:r>
              <a:rPr kumimoji="1" lang="en-US" altLang="zh-CN" sz="2400" dirty="0" smtClean="0"/>
              <a:t>paper</a:t>
            </a:r>
            <a:endParaRPr kumimoji="1" lang="zh-CN" alt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3860800" y="1195945"/>
            <a:ext cx="8026400" cy="4717803"/>
            <a:chOff x="3860800" y="1047997"/>
            <a:chExt cx="8026400" cy="4717803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400" y="1047997"/>
              <a:ext cx="7924800" cy="4717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圆角矩形 7"/>
            <p:cNvSpPr/>
            <p:nvPr/>
          </p:nvSpPr>
          <p:spPr>
            <a:xfrm>
              <a:off x="3860800" y="1600200"/>
              <a:ext cx="1422400" cy="1828800"/>
            </a:xfrm>
            <a:prstGeom prst="roundRect">
              <a:avLst/>
            </a:prstGeom>
            <a:noFill/>
            <a:ln w="19050" cmpd="sng">
              <a:solidFill>
                <a:srgbClr val="008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kumimoji="1" lang="zh-CN" altLang="en-US">
                <a:solidFill>
                  <a:schemeClr val="accent6"/>
                </a:solidFill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5588000" y="2514600"/>
              <a:ext cx="1930400" cy="609600"/>
            </a:xfrm>
            <a:prstGeom prst="roundRect">
              <a:avLst/>
            </a:prstGeom>
            <a:noFill/>
            <a:ln w="1270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kumimoji="1"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8229600" y="1498600"/>
              <a:ext cx="1930400" cy="406400"/>
            </a:xfrm>
            <a:prstGeom prst="roundRect">
              <a:avLst/>
            </a:prstGeom>
            <a:noFill/>
            <a:ln w="1270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kumimoji="1"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10566400" y="1600200"/>
              <a:ext cx="711200" cy="711200"/>
            </a:xfrm>
            <a:prstGeom prst="roundRect">
              <a:avLst/>
            </a:prstGeom>
            <a:noFill/>
            <a:ln w="1270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kumimoji="1"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10871200" y="2311400"/>
              <a:ext cx="711200" cy="812800"/>
            </a:xfrm>
            <a:prstGeom prst="roundRect">
              <a:avLst/>
            </a:prstGeom>
            <a:noFill/>
            <a:ln w="1270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kumimoji="1" lang="zh-CN" altLang="en-US">
                <a:solidFill>
                  <a:schemeClr val="accent1"/>
                </a:solidFill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 flipV="1">
              <a:off x="7518400" y="1905000"/>
              <a:ext cx="812800" cy="914400"/>
            </a:xfrm>
            <a:prstGeom prst="line">
              <a:avLst/>
            </a:prstGeom>
            <a:ln w="28575" cmpd="sng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9"/>
            <p:cNvCxnSpPr>
              <a:endCxn id="28" idx="1"/>
            </p:cNvCxnSpPr>
            <p:nvPr/>
          </p:nvCxnSpPr>
          <p:spPr>
            <a:xfrm flipV="1">
              <a:off x="7620000" y="2159000"/>
              <a:ext cx="711200" cy="558800"/>
            </a:xfrm>
            <a:prstGeom prst="line">
              <a:avLst/>
            </a:prstGeom>
            <a:ln w="28575" cmpd="sng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/>
            <p:cNvCxnSpPr/>
            <p:nvPr/>
          </p:nvCxnSpPr>
          <p:spPr>
            <a:xfrm flipV="1">
              <a:off x="7518400" y="2514600"/>
              <a:ext cx="1422400" cy="304800"/>
            </a:xfrm>
            <a:prstGeom prst="line">
              <a:avLst/>
            </a:prstGeom>
            <a:ln w="28575" cmpd="sng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圆角矩形 27"/>
            <p:cNvSpPr/>
            <p:nvPr/>
          </p:nvSpPr>
          <p:spPr>
            <a:xfrm>
              <a:off x="8331200" y="2006600"/>
              <a:ext cx="1219200" cy="304800"/>
            </a:xfrm>
            <a:prstGeom prst="roundRect">
              <a:avLst/>
            </a:prstGeom>
            <a:noFill/>
            <a:ln w="1270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kumimoji="1"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8839200" y="2413000"/>
              <a:ext cx="812800" cy="304800"/>
            </a:xfrm>
            <a:prstGeom prst="roundRect">
              <a:avLst/>
            </a:prstGeom>
            <a:noFill/>
            <a:ln w="1270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kumimoji="1" lang="zh-CN" altLang="en-US">
                <a:solidFill>
                  <a:schemeClr val="accent1"/>
                </a:solidFill>
              </a:endParaRPr>
            </a:p>
          </p:txBody>
        </p:sp>
        <p:cxnSp>
          <p:nvCxnSpPr>
            <p:cNvPr id="34" name="直线连接符 33"/>
            <p:cNvCxnSpPr>
              <a:stCxn id="16" idx="2"/>
            </p:cNvCxnSpPr>
            <p:nvPr/>
          </p:nvCxnSpPr>
          <p:spPr>
            <a:xfrm>
              <a:off x="9194800" y="1905000"/>
              <a:ext cx="1676400" cy="812800"/>
            </a:xfrm>
            <a:prstGeom prst="line">
              <a:avLst/>
            </a:prstGeom>
            <a:ln w="28575" cmpd="sng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连接符 37"/>
            <p:cNvCxnSpPr>
              <a:endCxn id="18" idx="1"/>
            </p:cNvCxnSpPr>
            <p:nvPr/>
          </p:nvCxnSpPr>
          <p:spPr>
            <a:xfrm>
              <a:off x="9652000" y="2514600"/>
              <a:ext cx="1219200" cy="203200"/>
            </a:xfrm>
            <a:prstGeom prst="line">
              <a:avLst/>
            </a:prstGeom>
            <a:ln w="28575" cmpd="sng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线连接符 40"/>
            <p:cNvCxnSpPr/>
            <p:nvPr/>
          </p:nvCxnSpPr>
          <p:spPr>
            <a:xfrm flipV="1">
              <a:off x="9550400" y="2006600"/>
              <a:ext cx="1016000" cy="101600"/>
            </a:xfrm>
            <a:prstGeom prst="line">
              <a:avLst/>
            </a:prstGeom>
            <a:ln w="28575" cmpd="sng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线连接符 45"/>
            <p:cNvCxnSpPr/>
            <p:nvPr/>
          </p:nvCxnSpPr>
          <p:spPr>
            <a:xfrm flipV="1">
              <a:off x="9652000" y="2108200"/>
              <a:ext cx="914400" cy="406400"/>
            </a:xfrm>
            <a:prstGeom prst="line">
              <a:avLst/>
            </a:prstGeom>
            <a:ln w="28575" cmpd="sng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圆角矩形 49"/>
            <p:cNvSpPr/>
            <p:nvPr/>
          </p:nvSpPr>
          <p:spPr>
            <a:xfrm>
              <a:off x="5486400" y="1600200"/>
              <a:ext cx="2032000" cy="812800"/>
            </a:xfrm>
            <a:prstGeom prst="roundRect">
              <a:avLst/>
            </a:prstGeom>
            <a:noFill/>
            <a:ln w="12700" cmpd="sng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圆角矩形 11"/>
            <p:cNvSpPr/>
            <p:nvPr/>
          </p:nvSpPr>
          <p:spPr>
            <a:xfrm>
              <a:off x="7823200" y="3530600"/>
              <a:ext cx="1117600" cy="711200"/>
            </a:xfrm>
            <a:prstGeom prst="roundRect">
              <a:avLst/>
            </a:prstGeom>
            <a:noFill/>
            <a:ln w="127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圆角矩形 12"/>
            <p:cNvSpPr/>
            <p:nvPr/>
          </p:nvSpPr>
          <p:spPr>
            <a:xfrm>
              <a:off x="8432800" y="3225800"/>
              <a:ext cx="1422400" cy="304800"/>
            </a:xfrm>
            <a:prstGeom prst="roundRect">
              <a:avLst/>
            </a:prstGeom>
            <a:noFill/>
            <a:ln w="127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3" name="直线连接符 5"/>
            <p:cNvCxnSpPr/>
            <p:nvPr/>
          </p:nvCxnSpPr>
          <p:spPr>
            <a:xfrm>
              <a:off x="7518400" y="2006600"/>
              <a:ext cx="1016000" cy="12192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18"/>
            <p:cNvCxnSpPr/>
            <p:nvPr/>
          </p:nvCxnSpPr>
          <p:spPr>
            <a:xfrm>
              <a:off x="7518400" y="2006600"/>
              <a:ext cx="711200" cy="15240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19"/>
            <p:cNvCxnSpPr>
              <a:stCxn id="22" idx="3"/>
            </p:cNvCxnSpPr>
            <p:nvPr/>
          </p:nvCxnSpPr>
          <p:spPr>
            <a:xfrm>
              <a:off x="9855200" y="3378200"/>
              <a:ext cx="1117600" cy="1524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2"/>
            <p:cNvCxnSpPr/>
            <p:nvPr/>
          </p:nvCxnSpPr>
          <p:spPr>
            <a:xfrm flipV="1">
              <a:off x="8940800" y="3530600"/>
              <a:ext cx="2032000" cy="2032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0516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The </a:t>
            </a:r>
            <a:r>
              <a:rPr kumimoji="1" lang="en-US" altLang="zh-CN" dirty="0" err="1" smtClean="0"/>
              <a:t>ClusCite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Framework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44034" y="1204933"/>
            <a:ext cx="10536767" cy="903267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kumimoji="1" lang="en-US" altLang="zh-CN" sz="2400" dirty="0"/>
              <a:t>We explore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b="1" dirty="0">
                <a:solidFill>
                  <a:srgbClr val="800000"/>
                </a:solidFill>
              </a:rPr>
              <a:t>principle</a:t>
            </a:r>
            <a:r>
              <a:rPr kumimoji="1" lang="zh-CN" altLang="en-US" sz="2400" dirty="0">
                <a:solidFill>
                  <a:srgbClr val="800000"/>
                </a:solidFill>
              </a:rPr>
              <a:t> </a:t>
            </a:r>
            <a:r>
              <a:rPr kumimoji="1" lang="en-US" altLang="zh-CN" sz="2400" dirty="0"/>
              <a:t>that: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citations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tend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be</a:t>
            </a:r>
            <a:r>
              <a:rPr kumimoji="1" lang="zh-CN" altLang="en-US" sz="2400" dirty="0"/>
              <a:t> </a:t>
            </a:r>
            <a:r>
              <a:rPr kumimoji="1" lang="en-US" altLang="zh-CN" sz="2400" b="1" i="1" dirty="0">
                <a:latin typeface="Times"/>
                <a:cs typeface="Times"/>
              </a:rPr>
              <a:t>softly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clustered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into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different</a:t>
            </a:r>
            <a:r>
              <a:rPr kumimoji="1" lang="zh-CN" altLang="en-US" sz="2400" dirty="0"/>
              <a:t> </a:t>
            </a:r>
            <a:r>
              <a:rPr kumimoji="1" lang="en-US" altLang="zh-CN" sz="2400" b="1" i="1" dirty="0">
                <a:latin typeface="Times"/>
                <a:cs typeface="Times"/>
              </a:rPr>
              <a:t>interest</a:t>
            </a:r>
            <a:r>
              <a:rPr kumimoji="1" lang="zh-CN" altLang="en-US" sz="2400" b="1" i="1" dirty="0">
                <a:latin typeface="Times"/>
                <a:cs typeface="Times"/>
              </a:rPr>
              <a:t> </a:t>
            </a:r>
            <a:r>
              <a:rPr kumimoji="1" lang="en-US" altLang="zh-CN" sz="2400" b="1" i="1" dirty="0">
                <a:latin typeface="Times"/>
                <a:cs typeface="Times"/>
              </a:rPr>
              <a:t>groups</a:t>
            </a:r>
            <a:r>
              <a:rPr kumimoji="1" lang="en-US" altLang="zh-CN" sz="2400" dirty="0"/>
              <a:t>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based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heterogeneous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network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structures</a:t>
            </a:r>
          </a:p>
          <a:p>
            <a:endParaRPr kumimoji="1" lang="en-US" altLang="zh-CN" sz="2400" dirty="0"/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7010400" y="3022600"/>
            <a:ext cx="4673600" cy="1422400"/>
          </a:xfrm>
          <a:prstGeom prst="rect">
            <a:avLst/>
          </a:prstGeom>
          <a:ln/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121901" tIns="60952" rIns="121901" bIns="60952" numCol="1" anchor="t" anchorCtr="0" compatLnSpc="1">
            <a:prstTxWarp prst="textNoShape">
              <a:avLst/>
            </a:prstTxWarp>
          </a:bodyPr>
          <a:lstStyle>
            <a:lvl1pPr marL="341313" indent="-3413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q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1363" indent="-284163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 baseline="0">
                <a:solidFill>
                  <a:schemeClr val="tx1"/>
                </a:solidFill>
                <a:latin typeface="Garamond" pitchFamily="18" charset="0"/>
                <a:ea typeface="+mn-ea"/>
                <a:cs typeface="+mn-cs"/>
              </a:defRPr>
            </a:lvl2pPr>
            <a:lvl3pPr marL="1141413" indent="-227013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§"/>
              <a:defRPr sz="2400" kern="1200">
                <a:solidFill>
                  <a:srgbClr val="8E0000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8613" indent="-2270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2055813" indent="-2270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299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43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89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35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2400" dirty="0">
                <a:solidFill>
                  <a:srgbClr val="800000"/>
                </a:solidFill>
              </a:rPr>
              <a:t>Paper-specific</a:t>
            </a:r>
            <a:r>
              <a:rPr kumimoji="1" lang="zh-CN" altLang="en-US" sz="2400" dirty="0">
                <a:solidFill>
                  <a:srgbClr val="800000"/>
                </a:solidFill>
              </a:rPr>
              <a:t> </a:t>
            </a:r>
            <a:r>
              <a:rPr kumimoji="1" lang="en-US" altLang="zh-CN" sz="2400" dirty="0">
                <a:solidFill>
                  <a:srgbClr val="800000"/>
                </a:solidFill>
              </a:rPr>
              <a:t>recommendation</a:t>
            </a:r>
            <a:r>
              <a:rPr kumimoji="1" lang="zh-CN" altLang="en-US" sz="2400" dirty="0">
                <a:solidFill>
                  <a:srgbClr val="800000"/>
                </a:solidFill>
              </a:rPr>
              <a:t>:</a:t>
            </a:r>
            <a:endParaRPr kumimoji="1" lang="en-US" altLang="zh-CN" sz="2400" dirty="0">
              <a:solidFill>
                <a:srgbClr val="800000"/>
              </a:solidFill>
            </a:endParaRPr>
          </a:p>
          <a:p>
            <a:pPr marL="0" indent="0">
              <a:buNone/>
            </a:pPr>
            <a:r>
              <a:rPr kumimoji="1" lang="en-US" altLang="zh-CN" sz="2400" dirty="0"/>
              <a:t>by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integrating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learned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models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query’s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related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interest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groups</a:t>
            </a:r>
            <a:endParaRPr kumimoji="1" lang="zh-CN" altLang="en-US" sz="2400" dirty="0"/>
          </a:p>
          <a:p>
            <a:endParaRPr kumimoji="1" lang="en-US" altLang="zh-CN" sz="2400" dirty="0"/>
          </a:p>
        </p:txBody>
      </p:sp>
      <p:sp>
        <p:nvSpPr>
          <p:cNvPr id="8" name="右箭头 7"/>
          <p:cNvSpPr/>
          <p:nvPr/>
        </p:nvSpPr>
        <p:spPr>
          <a:xfrm rot="1376940">
            <a:off x="6009320" y="2852136"/>
            <a:ext cx="812800" cy="609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右箭头 8"/>
          <p:cNvSpPr/>
          <p:nvPr/>
        </p:nvSpPr>
        <p:spPr>
          <a:xfrm rot="20450587">
            <a:off x="5970317" y="3850284"/>
            <a:ext cx="812800" cy="609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线连接符 11"/>
          <p:cNvCxnSpPr/>
          <p:nvPr/>
        </p:nvCxnSpPr>
        <p:spPr>
          <a:xfrm>
            <a:off x="6299200" y="2311400"/>
            <a:ext cx="0" cy="335280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219200" y="4968557"/>
            <a:ext cx="4081099" cy="49243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kumimoji="1" lang="en-US" altLang="zh-CN" sz="2400" dirty="0" smtClean="0"/>
              <a:t>Phase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I: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Joint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Learning</a:t>
            </a:r>
            <a:r>
              <a:rPr kumimoji="1" lang="zh-CN" altLang="en-US" sz="2400" dirty="0"/>
              <a:t> </a:t>
            </a:r>
            <a:r>
              <a:rPr kumimoji="1" lang="en-US" altLang="zh-CN" sz="2400" dirty="0" smtClean="0"/>
              <a:t>(offline)</a:t>
            </a:r>
            <a:endParaRPr kumimoji="1" lang="zh-CN" altLang="en-US" sz="2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7052274" y="4445000"/>
            <a:ext cx="4624667" cy="49243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kumimoji="1" lang="en-US" altLang="zh-CN" sz="2400" dirty="0" smtClean="0"/>
              <a:t>Phase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II: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Recommendation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(online)</a:t>
            </a:r>
            <a:endParaRPr kumimoji="1" lang="zh-CN" altLang="en-US" sz="2400" dirty="0"/>
          </a:p>
        </p:txBody>
      </p:sp>
      <p:sp>
        <p:nvSpPr>
          <p:cNvPr id="13" name="内容占位符 2"/>
          <p:cNvSpPr txBox="1">
            <a:spLocks/>
          </p:cNvSpPr>
          <p:nvPr/>
        </p:nvSpPr>
        <p:spPr bwMode="auto">
          <a:xfrm>
            <a:off x="406400" y="3632200"/>
            <a:ext cx="5384800" cy="1320800"/>
          </a:xfrm>
          <a:prstGeom prst="rect">
            <a:avLst/>
          </a:prstGeom>
          <a:ln/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121901" tIns="60952" rIns="121901" bIns="60952" numCol="1" anchor="t" anchorCtr="0" compatLnSpc="1">
            <a:prstTxWarp prst="textNoShape">
              <a:avLst/>
            </a:prstTxWarp>
          </a:bodyPr>
          <a:lstStyle>
            <a:lvl1pPr marL="341313" indent="-3413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q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1363" indent="-284163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 baseline="0">
                <a:solidFill>
                  <a:schemeClr val="tx1"/>
                </a:solidFill>
                <a:latin typeface="Garamond" pitchFamily="18" charset="0"/>
                <a:ea typeface="+mn-ea"/>
                <a:cs typeface="+mn-cs"/>
              </a:defRPr>
            </a:lvl2pPr>
            <a:lvl3pPr marL="1141413" indent="-227013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§"/>
              <a:defRPr sz="2400" kern="1200">
                <a:solidFill>
                  <a:srgbClr val="8E0000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8613" indent="-2270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2055813" indent="-2270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299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43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89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35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2400" dirty="0"/>
              <a:t>For</a:t>
            </a:r>
            <a:r>
              <a:rPr kumimoji="1" lang="zh-CN" altLang="en-US" sz="2400" dirty="0"/>
              <a:t> </a:t>
            </a:r>
            <a:r>
              <a:rPr kumimoji="1" lang="en-US" altLang="zh-CN" sz="2400" i="1" dirty="0"/>
              <a:t>different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interest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groups,</a:t>
            </a:r>
            <a:r>
              <a:rPr kumimoji="1" lang="zh-CN" altLang="zh-CN" sz="2400" dirty="0"/>
              <a:t> </a:t>
            </a:r>
            <a:r>
              <a:rPr kumimoji="1" lang="en-US" altLang="zh-CN" sz="2400" dirty="0"/>
              <a:t>learn</a:t>
            </a:r>
            <a:r>
              <a:rPr kumimoji="1" lang="zh-CN" altLang="en-US" sz="2400" dirty="0"/>
              <a:t> </a:t>
            </a:r>
            <a:r>
              <a:rPr kumimoji="1" lang="en-US" altLang="zh-CN" sz="2400" i="1" dirty="0"/>
              <a:t>distinct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models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on</a:t>
            </a:r>
            <a:r>
              <a:rPr kumimoji="1" lang="zh-CN" altLang="en-US" sz="2400" dirty="0"/>
              <a:t> </a:t>
            </a:r>
            <a:r>
              <a:rPr kumimoji="1" lang="en-US" altLang="zh-CN" sz="2400" i="1" dirty="0"/>
              <a:t>finding</a:t>
            </a:r>
            <a:r>
              <a:rPr kumimoji="1" lang="zh-CN" altLang="en-US" sz="2400" dirty="0"/>
              <a:t> </a:t>
            </a:r>
            <a:r>
              <a:rPr kumimoji="1" lang="en-US" altLang="zh-CN" sz="2400" dirty="0">
                <a:solidFill>
                  <a:srgbClr val="800000"/>
                </a:solidFill>
              </a:rPr>
              <a:t>relevant</a:t>
            </a:r>
            <a:r>
              <a:rPr kumimoji="1" lang="zh-CN" altLang="en-US" sz="2400" dirty="0">
                <a:solidFill>
                  <a:srgbClr val="800000"/>
                </a:solidFill>
              </a:rPr>
              <a:t> </a:t>
            </a:r>
            <a:r>
              <a:rPr kumimoji="1" lang="en-US" altLang="zh-CN" sz="2400" dirty="0">
                <a:solidFill>
                  <a:srgbClr val="800000"/>
                </a:solidFill>
              </a:rPr>
              <a:t>papers</a:t>
            </a:r>
            <a:r>
              <a:rPr kumimoji="1" lang="zh-CN" altLang="en-US" sz="2400" dirty="0">
                <a:solidFill>
                  <a:srgbClr val="800000"/>
                </a:solidFill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</a:rPr>
              <a:t>and</a:t>
            </a:r>
            <a:r>
              <a:rPr kumimoji="1" lang="zh-CN" altLang="en-US" sz="2400" dirty="0">
                <a:solidFill>
                  <a:srgbClr val="000000"/>
                </a:solidFill>
              </a:rPr>
              <a:t> </a:t>
            </a:r>
            <a:r>
              <a:rPr kumimoji="1" lang="en-US" altLang="zh-CN" sz="2400" i="1" dirty="0">
                <a:solidFill>
                  <a:srgbClr val="000000"/>
                </a:solidFill>
              </a:rPr>
              <a:t>judging</a:t>
            </a:r>
            <a:r>
              <a:rPr kumimoji="1" lang="zh-CN" altLang="en-US" sz="2400" dirty="0">
                <a:solidFill>
                  <a:srgbClr val="000000"/>
                </a:solidFill>
              </a:rPr>
              <a:t> </a:t>
            </a:r>
            <a:r>
              <a:rPr kumimoji="1" lang="en-US" altLang="zh-CN" sz="2400" dirty="0">
                <a:solidFill>
                  <a:srgbClr val="800000"/>
                </a:solidFill>
              </a:rPr>
              <a:t>authority</a:t>
            </a:r>
            <a:r>
              <a:rPr kumimoji="1" lang="zh-CN" altLang="en-US" sz="2400" dirty="0">
                <a:solidFill>
                  <a:srgbClr val="800000"/>
                </a:solidFill>
              </a:rPr>
              <a:t> </a:t>
            </a:r>
            <a:r>
              <a:rPr kumimoji="1" lang="en-US" altLang="zh-CN" sz="2400" dirty="0">
                <a:solidFill>
                  <a:srgbClr val="800000"/>
                </a:solidFill>
              </a:rPr>
              <a:t>of</a:t>
            </a:r>
            <a:r>
              <a:rPr kumimoji="1" lang="zh-CN" altLang="en-US" sz="2400" dirty="0">
                <a:solidFill>
                  <a:srgbClr val="800000"/>
                </a:solidFill>
              </a:rPr>
              <a:t> </a:t>
            </a:r>
            <a:r>
              <a:rPr kumimoji="1" lang="en-US" altLang="zh-CN" sz="2400" dirty="0">
                <a:solidFill>
                  <a:srgbClr val="800000"/>
                </a:solidFill>
              </a:rPr>
              <a:t>papers</a:t>
            </a:r>
            <a:r>
              <a:rPr kumimoji="1" lang="zh-CN" altLang="en-US" sz="2400" dirty="0"/>
              <a:t> </a:t>
            </a:r>
            <a:endParaRPr kumimoji="1" lang="en-US" altLang="zh-CN" sz="2400" dirty="0"/>
          </a:p>
        </p:txBody>
      </p:sp>
      <p:sp>
        <p:nvSpPr>
          <p:cNvPr id="14" name="内容占位符 2"/>
          <p:cNvSpPr txBox="1">
            <a:spLocks/>
          </p:cNvSpPr>
          <p:nvPr/>
        </p:nvSpPr>
        <p:spPr bwMode="auto">
          <a:xfrm>
            <a:off x="1219200" y="2413000"/>
            <a:ext cx="4165600" cy="914400"/>
          </a:xfrm>
          <a:prstGeom prst="rect">
            <a:avLst/>
          </a:prstGeom>
          <a:ln/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121901" tIns="60952" rIns="121901" bIns="60952" numCol="1" anchor="t" anchorCtr="0" compatLnSpc="1">
            <a:prstTxWarp prst="textNoShape">
              <a:avLst/>
            </a:prstTxWarp>
          </a:bodyPr>
          <a:lstStyle>
            <a:lvl1pPr marL="341313" indent="-3413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q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1363" indent="-284163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 baseline="0">
                <a:solidFill>
                  <a:schemeClr val="tx1"/>
                </a:solidFill>
                <a:latin typeface="Garamond" pitchFamily="18" charset="0"/>
                <a:ea typeface="+mn-ea"/>
                <a:cs typeface="+mn-cs"/>
              </a:defRPr>
            </a:lvl2pPr>
            <a:lvl3pPr marL="1141413" indent="-227013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§"/>
              <a:defRPr sz="2400" kern="1200">
                <a:solidFill>
                  <a:srgbClr val="8E0000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8613" indent="-2270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2055813" indent="-2270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299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43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89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35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2400" dirty="0"/>
              <a:t>Derive</a:t>
            </a:r>
            <a:r>
              <a:rPr kumimoji="1" lang="zh-CN" altLang="en-US" sz="2400" dirty="0"/>
              <a:t> </a:t>
            </a:r>
            <a:r>
              <a:rPr kumimoji="1" lang="en-US" altLang="zh-CN" sz="2400" dirty="0">
                <a:solidFill>
                  <a:srgbClr val="800000"/>
                </a:solidFill>
              </a:rPr>
              <a:t>group</a:t>
            </a:r>
            <a:r>
              <a:rPr kumimoji="1" lang="zh-CN" altLang="en-US" sz="2400" dirty="0">
                <a:solidFill>
                  <a:srgbClr val="800000"/>
                </a:solidFill>
              </a:rPr>
              <a:t> </a:t>
            </a:r>
            <a:r>
              <a:rPr kumimoji="1" lang="en-US" altLang="zh-CN" sz="2400" dirty="0">
                <a:solidFill>
                  <a:srgbClr val="800000"/>
                </a:solidFill>
              </a:rPr>
              <a:t>membership</a:t>
            </a:r>
            <a:r>
              <a:rPr kumimoji="1" lang="zh-CN" altLang="en-US" sz="2400" dirty="0">
                <a:solidFill>
                  <a:srgbClr val="800000"/>
                </a:solidFill>
              </a:rPr>
              <a:t> </a:t>
            </a:r>
            <a:r>
              <a:rPr kumimoji="1" lang="en-US" altLang="zh-CN" sz="2400" dirty="0"/>
              <a:t>for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query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manuscript</a:t>
            </a:r>
          </a:p>
        </p:txBody>
      </p:sp>
    </p:spTree>
    <p:extLst>
      <p:ext uri="{BB962C8B-B14F-4D97-AF65-F5344CB8AC3E}">
        <p14:creationId xmlns:p14="http://schemas.microsoft.com/office/powerpoint/2010/main" val="151972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 dirty="0" smtClean="0"/>
              <a:t>Performance Comparison on DBLP and PubMed</a:t>
            </a:r>
            <a:endParaRPr lang="en-US" sz="37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62001" y="1215490"/>
            <a:ext cx="5641705" cy="1385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01" tIns="60952" rIns="121901" bIns="60952" numCol="1" anchor="t" anchorCtr="0" compatLnSpc="1">
            <a:prstTxWarp prst="textNoShape">
              <a:avLst/>
            </a:prstTxWarp>
          </a:bodyPr>
          <a:lstStyle>
            <a:lvl1pPr marL="341313" indent="-3413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q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1363" indent="-284163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 baseline="0">
                <a:solidFill>
                  <a:schemeClr val="tx1"/>
                </a:solidFill>
                <a:latin typeface="Garamond" pitchFamily="18" charset="0"/>
                <a:ea typeface="+mn-ea"/>
                <a:cs typeface="+mn-cs"/>
              </a:defRPr>
            </a:lvl2pPr>
            <a:lvl3pPr marL="1141413" indent="-227013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§"/>
              <a:defRPr sz="2400" kern="1200">
                <a:solidFill>
                  <a:srgbClr val="8E0000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8613" indent="-2270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2055813" indent="-2270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299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43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89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35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0" dirty="0" smtClean="0">
                <a:solidFill>
                  <a:srgbClr val="C0504D"/>
                </a:solidFill>
              </a:rPr>
              <a:t>17.68</a:t>
            </a:r>
            <a:r>
              <a:rPr lang="en-US" altLang="zh-CN" sz="2400" b="0" dirty="0">
                <a:solidFill>
                  <a:srgbClr val="C0504D"/>
                </a:solidFill>
              </a:rPr>
              <a:t>%</a:t>
            </a:r>
            <a:r>
              <a:rPr lang="zh-CN" altLang="en-US" sz="2400" b="0" dirty="0"/>
              <a:t> </a:t>
            </a:r>
            <a:r>
              <a:rPr lang="en-US" altLang="zh-CN" sz="2400" b="0" dirty="0"/>
              <a:t>improvement</a:t>
            </a:r>
            <a:r>
              <a:rPr lang="zh-CN" altLang="en-US" sz="2400" b="0" dirty="0"/>
              <a:t> </a:t>
            </a:r>
            <a:r>
              <a:rPr lang="en-US" altLang="zh-CN" sz="2400" b="0" dirty="0"/>
              <a:t>in</a:t>
            </a:r>
            <a:r>
              <a:rPr lang="zh-CN" altLang="en-US" sz="2400" b="0" dirty="0"/>
              <a:t> </a:t>
            </a:r>
            <a:r>
              <a:rPr lang="en-US" altLang="zh-CN" sz="2400" b="0" dirty="0"/>
              <a:t>Recall@50;</a:t>
            </a:r>
            <a:r>
              <a:rPr lang="zh-CN" altLang="en-US" sz="2400" b="0" dirty="0"/>
              <a:t>  </a:t>
            </a:r>
            <a:r>
              <a:rPr lang="en-US" altLang="zh-CN" sz="2400" b="0" dirty="0">
                <a:solidFill>
                  <a:srgbClr val="C0504D"/>
                </a:solidFill>
              </a:rPr>
              <a:t>9.57%</a:t>
            </a:r>
            <a:r>
              <a:rPr lang="zh-CN" altLang="en-US" sz="2400" b="0" dirty="0"/>
              <a:t> </a:t>
            </a:r>
            <a:r>
              <a:rPr lang="en-US" altLang="zh-CN" sz="2400" b="0" dirty="0"/>
              <a:t>in</a:t>
            </a:r>
            <a:r>
              <a:rPr lang="zh-CN" altLang="en-US" sz="2400" b="0" dirty="0"/>
              <a:t> </a:t>
            </a:r>
            <a:r>
              <a:rPr lang="en-US" altLang="zh-CN" sz="2400" b="0" dirty="0"/>
              <a:t>MRR,</a:t>
            </a:r>
            <a:r>
              <a:rPr lang="zh-CN" altLang="en-US" sz="2400" b="0" dirty="0"/>
              <a:t> </a:t>
            </a:r>
            <a:r>
              <a:rPr lang="en-US" altLang="zh-CN" sz="2400" b="0" dirty="0"/>
              <a:t>over the best performing compared method, on</a:t>
            </a:r>
            <a:r>
              <a:rPr lang="zh-CN" altLang="en-US" sz="2400" b="0" dirty="0"/>
              <a:t> </a:t>
            </a:r>
            <a:r>
              <a:rPr lang="en-US" altLang="zh-CN" sz="2400" b="0" dirty="0"/>
              <a:t>DBLP</a:t>
            </a:r>
          </a:p>
          <a:p>
            <a:endParaRPr lang="en-US" sz="27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23" y="2588574"/>
            <a:ext cx="6214683" cy="357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043" y="2576244"/>
            <a:ext cx="5492436" cy="3563591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6276336" y="1252477"/>
            <a:ext cx="5709123" cy="1237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01" tIns="60952" rIns="121901" bIns="60952" numCol="1" anchor="t" anchorCtr="0" compatLnSpc="1">
            <a:prstTxWarp prst="textNoShape">
              <a:avLst/>
            </a:prstTxWarp>
          </a:bodyPr>
          <a:lstStyle>
            <a:lvl1pPr marL="341313" indent="-3413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q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1363" indent="-284163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 baseline="0">
                <a:solidFill>
                  <a:schemeClr val="tx1"/>
                </a:solidFill>
                <a:latin typeface="Garamond" pitchFamily="18" charset="0"/>
                <a:ea typeface="+mn-ea"/>
                <a:cs typeface="+mn-cs"/>
              </a:defRPr>
            </a:lvl2pPr>
            <a:lvl3pPr marL="1141413" indent="-227013" algn="l" rtl="0" eaLnBrk="1" fontAlgn="base" hangingPunct="1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§"/>
              <a:defRPr sz="2400" kern="1200">
                <a:solidFill>
                  <a:srgbClr val="8E0000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8613" indent="-2270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2055813" indent="-2270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299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43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89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35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0" dirty="0" smtClean="0">
                <a:solidFill>
                  <a:srgbClr val="C0504D"/>
                </a:solidFill>
              </a:rPr>
              <a:t>20.19</a:t>
            </a:r>
            <a:r>
              <a:rPr lang="en-US" altLang="zh-CN" sz="2400" b="0" dirty="0">
                <a:solidFill>
                  <a:srgbClr val="C0504D"/>
                </a:solidFill>
              </a:rPr>
              <a:t>%</a:t>
            </a:r>
            <a:r>
              <a:rPr lang="zh-CN" altLang="en-US" sz="2400" b="0" dirty="0"/>
              <a:t> </a:t>
            </a:r>
            <a:r>
              <a:rPr lang="en-US" altLang="zh-CN" sz="2400" b="0" dirty="0"/>
              <a:t>improvement</a:t>
            </a:r>
            <a:r>
              <a:rPr lang="zh-CN" altLang="en-US" sz="2400" b="0" dirty="0"/>
              <a:t> </a:t>
            </a:r>
            <a:r>
              <a:rPr lang="en-US" altLang="zh-CN" sz="2400" b="0" dirty="0"/>
              <a:t>in</a:t>
            </a:r>
            <a:r>
              <a:rPr lang="zh-CN" altLang="en-US" sz="2400" b="0" dirty="0"/>
              <a:t> </a:t>
            </a:r>
            <a:r>
              <a:rPr lang="en-US" altLang="zh-CN" sz="2400" b="0" dirty="0"/>
              <a:t>Recall@20;</a:t>
            </a:r>
            <a:r>
              <a:rPr lang="zh-CN" altLang="en-US" sz="2400" b="0" dirty="0"/>
              <a:t>  </a:t>
            </a:r>
            <a:r>
              <a:rPr lang="en-US" altLang="zh-CN" sz="2400" b="0" dirty="0">
                <a:solidFill>
                  <a:srgbClr val="C0504D"/>
                </a:solidFill>
              </a:rPr>
              <a:t>14.79%</a:t>
            </a:r>
            <a:r>
              <a:rPr lang="zh-CN" altLang="en-US" sz="2400" b="0" dirty="0"/>
              <a:t> </a:t>
            </a:r>
            <a:r>
              <a:rPr lang="en-US" altLang="zh-CN" sz="2400" b="0" dirty="0"/>
              <a:t>in</a:t>
            </a:r>
            <a:r>
              <a:rPr lang="zh-CN" altLang="en-US" sz="2400" b="0" dirty="0"/>
              <a:t> </a:t>
            </a:r>
            <a:r>
              <a:rPr lang="en-US" altLang="zh-CN" sz="2400" b="0" dirty="0"/>
              <a:t>MRR,</a:t>
            </a:r>
            <a:r>
              <a:rPr lang="zh-CN" altLang="en-US" sz="2400" b="0" dirty="0"/>
              <a:t> </a:t>
            </a:r>
            <a:r>
              <a:rPr lang="en-US" altLang="zh-CN" sz="2400" b="0" dirty="0"/>
              <a:t>over the best performing compared method, on</a:t>
            </a:r>
            <a:r>
              <a:rPr lang="zh-CN" altLang="en-US" sz="2400" b="0" dirty="0"/>
              <a:t> </a:t>
            </a:r>
            <a:r>
              <a:rPr lang="en-US" altLang="zh-CN" sz="2400" b="0" dirty="0"/>
              <a:t>PubMed</a:t>
            </a:r>
            <a:endParaRPr lang="en-US" sz="2400" b="0" dirty="0"/>
          </a:p>
          <a:p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104415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878760"/>
            <a:ext cx="12192000" cy="914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6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0474" y="221680"/>
            <a:ext cx="12488779" cy="738909"/>
          </a:xfrm>
        </p:spPr>
        <p:txBody>
          <a:bodyPr>
            <a:normAutofit/>
          </a:bodyPr>
          <a:lstStyle/>
          <a:p>
            <a:pPr defTabSz="1219110"/>
            <a:r>
              <a:rPr lang="en-US" altLang="zh-CN" dirty="0" smtClean="0">
                <a:ea typeface="SimSun" panose="02010600030101010101" pitchFamily="2" charset="-122"/>
              </a:rPr>
              <a:t>Outline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6039" y="1163524"/>
            <a:ext cx="10488163" cy="5579856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zh-CN" sz="2400" b="1" dirty="0">
                <a:ea typeface="SimSun" panose="02010600030101010101" pitchFamily="2" charset="-122"/>
              </a:rPr>
              <a:t>Motivation:</a:t>
            </a:r>
            <a:r>
              <a:rPr lang="en-US" altLang="zh-CN" sz="2400" dirty="0">
                <a:ea typeface="SimSun" panose="02010600030101010101" pitchFamily="2" charset="-122"/>
              </a:rPr>
              <a:t> Why Mining Information Networks?</a:t>
            </a:r>
          </a:p>
          <a:p>
            <a:pPr>
              <a:spcAft>
                <a:spcPts val="600"/>
              </a:spcAft>
            </a:pPr>
            <a:r>
              <a:rPr lang="en-US" altLang="zh-CN" sz="2400" b="1" dirty="0">
                <a:ea typeface="SimSun" panose="02010600030101010101" pitchFamily="2" charset="-122"/>
              </a:rPr>
              <a:t>Part I:</a:t>
            </a:r>
            <a:r>
              <a:rPr lang="en-US" altLang="zh-CN" sz="2400" dirty="0">
                <a:ea typeface="SimSun" panose="02010600030101010101" pitchFamily="2" charset="-122"/>
              </a:rPr>
              <a:t> </a:t>
            </a:r>
            <a:r>
              <a:rPr lang="en-US" altLang="zh-CN" sz="2400" dirty="0" smtClean="0">
                <a:ea typeface="SimSun" panose="02010600030101010101" pitchFamily="2" charset="-122"/>
              </a:rPr>
              <a:t>Clustering </a:t>
            </a:r>
            <a:r>
              <a:rPr lang="en-US" altLang="zh-CN" sz="2400" dirty="0">
                <a:ea typeface="SimSun" panose="02010600030101010101" pitchFamily="2" charset="-122"/>
              </a:rPr>
              <a:t>and Ranking in </a:t>
            </a:r>
            <a:r>
              <a:rPr lang="en-US" altLang="zh-CN" sz="2400" dirty="0" smtClean="0">
                <a:ea typeface="SimSun" panose="02010600030101010101" pitchFamily="2" charset="-122"/>
              </a:rPr>
              <a:t>Heterogeneous Information </a:t>
            </a:r>
            <a:r>
              <a:rPr lang="en-US" altLang="zh-CN" sz="2400" dirty="0">
                <a:ea typeface="SimSun" panose="02010600030101010101" pitchFamily="2" charset="-122"/>
              </a:rPr>
              <a:t>Networks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>
                <a:ea typeface="SimSun" panose="02010600030101010101" pitchFamily="2" charset="-122"/>
              </a:rPr>
              <a:t>Clustering and Ranking in Information Networks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>
                <a:ea typeface="SimSun" panose="02010600030101010101" pitchFamily="2" charset="-122"/>
              </a:rPr>
              <a:t>Similarity Search in Information Networks </a:t>
            </a:r>
            <a:endParaRPr lang="en-US" altLang="zh-CN" sz="2400" dirty="0" smtClean="0">
              <a:ea typeface="SimSun" panose="02010600030101010101" pitchFamily="2" charset="-122"/>
            </a:endParaRPr>
          </a:p>
          <a:p>
            <a:pPr lvl="1">
              <a:spcAft>
                <a:spcPts val="600"/>
              </a:spcAft>
            </a:pPr>
            <a:r>
              <a:rPr lang="en-US" altLang="zh-CN" sz="2400" dirty="0" smtClean="0">
                <a:ea typeface="SimSun" panose="02010600030101010101" pitchFamily="2" charset="-122"/>
              </a:rPr>
              <a:t>User-Guided </a:t>
            </a:r>
            <a:r>
              <a:rPr lang="en-US" altLang="zh-CN" sz="2400" dirty="0">
                <a:ea typeface="SimSun" panose="02010600030101010101" pitchFamily="2" charset="-122"/>
              </a:rPr>
              <a:t>Meta-Path based </a:t>
            </a:r>
            <a:r>
              <a:rPr lang="en-US" altLang="zh-CN" sz="2400" dirty="0" smtClean="0">
                <a:ea typeface="SimSun" panose="02010600030101010101" pitchFamily="2" charset="-122"/>
              </a:rPr>
              <a:t>Clustering </a:t>
            </a:r>
            <a:r>
              <a:rPr lang="en-US" altLang="zh-CN" sz="2400" dirty="0">
                <a:ea typeface="SimSun" panose="02010600030101010101" pitchFamily="2" charset="-122"/>
              </a:rPr>
              <a:t>in </a:t>
            </a:r>
            <a:r>
              <a:rPr lang="en-US" altLang="zh-CN" sz="2400" dirty="0" smtClean="0">
                <a:ea typeface="SimSun" panose="02010600030101010101" pitchFamily="2" charset="-122"/>
              </a:rPr>
              <a:t>Heterogeneous Networks</a:t>
            </a:r>
            <a:endParaRPr lang="en-US" altLang="zh-CN" sz="2400" dirty="0">
              <a:ea typeface="SimSun" panose="02010600030101010101" pitchFamily="2" charset="-122"/>
            </a:endParaRPr>
          </a:p>
          <a:p>
            <a:pPr>
              <a:spcAft>
                <a:spcPts val="600"/>
              </a:spcAft>
            </a:pPr>
            <a:r>
              <a:rPr lang="en-US" altLang="zh-CN" sz="2400" b="1" dirty="0" smtClean="0">
                <a:ea typeface="SimSun" panose="02010600030101010101" pitchFamily="2" charset="-122"/>
              </a:rPr>
              <a:t>Part </a:t>
            </a:r>
            <a:r>
              <a:rPr lang="en-US" altLang="zh-CN" sz="2400" b="1" dirty="0">
                <a:ea typeface="SimSun" panose="02010600030101010101" pitchFamily="2" charset="-122"/>
              </a:rPr>
              <a:t>II: </a:t>
            </a:r>
            <a:r>
              <a:rPr lang="en-US" altLang="zh-CN" sz="2400" dirty="0" smtClean="0">
                <a:ea typeface="SimSun" panose="02010600030101010101" pitchFamily="2" charset="-122"/>
              </a:rPr>
              <a:t>Classification and Prediction in Heterogeneous Information </a:t>
            </a:r>
            <a:r>
              <a:rPr lang="en-US" altLang="zh-CN" sz="2400" dirty="0">
                <a:ea typeface="SimSun" panose="02010600030101010101" pitchFamily="2" charset="-122"/>
              </a:rPr>
              <a:t>Networks</a:t>
            </a:r>
            <a:r>
              <a:rPr lang="en-US" altLang="zh-CN" sz="2400" b="1" dirty="0">
                <a:ea typeface="SimSun" panose="02010600030101010101" pitchFamily="2" charset="-122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>
                <a:ea typeface="SimSun" panose="02010600030101010101" pitchFamily="2" charset="-122"/>
              </a:rPr>
              <a:t>Classification of Heterogeneous </a:t>
            </a:r>
            <a:r>
              <a:rPr lang="en-US" altLang="zh-CN" sz="2400" dirty="0" smtClean="0">
                <a:ea typeface="SimSun" panose="02010600030101010101" pitchFamily="2" charset="-122"/>
              </a:rPr>
              <a:t>Information </a:t>
            </a:r>
            <a:r>
              <a:rPr lang="en-US" altLang="zh-CN" sz="2400" dirty="0">
                <a:ea typeface="SimSun" panose="02010600030101010101" pitchFamily="2" charset="-122"/>
              </a:rPr>
              <a:t>Networks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 smtClean="0">
                <a:ea typeface="SimSun" panose="02010600030101010101" pitchFamily="2" charset="-122"/>
              </a:rPr>
              <a:t>Relationship </a:t>
            </a:r>
            <a:r>
              <a:rPr lang="en-US" altLang="zh-CN" sz="2400" dirty="0">
                <a:ea typeface="SimSun" panose="02010600030101010101" pitchFamily="2" charset="-122"/>
              </a:rPr>
              <a:t>Prediction in Heterogeneous Information Networks</a:t>
            </a:r>
            <a:r>
              <a:rPr lang="en-US" altLang="zh-CN" sz="2400" b="1" dirty="0">
                <a:ea typeface="SimSun" panose="02010600030101010101" pitchFamily="2" charset="-122"/>
              </a:rPr>
              <a:t> </a:t>
            </a:r>
            <a:endParaRPr lang="en-US" altLang="zh-CN" sz="2400" b="1" dirty="0" smtClean="0">
              <a:ea typeface="SimSun" panose="02010600030101010101" pitchFamily="2" charset="-122"/>
            </a:endParaRPr>
          </a:p>
          <a:p>
            <a:pPr lvl="1">
              <a:spcAft>
                <a:spcPts val="600"/>
              </a:spcAft>
            </a:pPr>
            <a:r>
              <a:rPr lang="en-US" altLang="zh-CN" sz="2400" dirty="0" smtClean="0">
                <a:ea typeface="SimSun" panose="02010600030101010101" pitchFamily="2" charset="-122"/>
              </a:rPr>
              <a:t>Recommendation with Heterogeneous Information Networks</a:t>
            </a:r>
          </a:p>
          <a:p>
            <a:pPr lvl="1">
              <a:spcAft>
                <a:spcPts val="600"/>
              </a:spcAft>
            </a:pPr>
            <a:r>
              <a:rPr lang="en-US" sz="2400" dirty="0" smtClean="0"/>
              <a:t>Task-Guided </a:t>
            </a:r>
            <a:r>
              <a:rPr lang="en-US" sz="2400" dirty="0"/>
              <a:t>and </a:t>
            </a:r>
            <a:r>
              <a:rPr lang="en-US" sz="2400" dirty="0" smtClean="0"/>
              <a:t>Path-Augmented Heterogeneous </a:t>
            </a:r>
            <a:r>
              <a:rPr lang="en-US" sz="2400" dirty="0"/>
              <a:t>Network Embedding </a:t>
            </a:r>
            <a:endParaRPr lang="en-US" sz="2400" dirty="0" smtClean="0"/>
          </a:p>
          <a:p>
            <a:pPr>
              <a:spcAft>
                <a:spcPts val="600"/>
              </a:spcAft>
            </a:pPr>
            <a:r>
              <a:rPr lang="en-US" altLang="zh-CN" sz="2400" dirty="0" smtClean="0">
                <a:ea typeface="SimSun" panose="02010600030101010101" pitchFamily="2" charset="-122"/>
              </a:rPr>
              <a:t>Summary</a:t>
            </a:r>
            <a:endParaRPr lang="en-US" altLang="zh-CN" sz="2400" dirty="0">
              <a:ea typeface="SimSun" panose="02010600030101010101" pitchFamily="2" charset="-122"/>
            </a:endParaRPr>
          </a:p>
          <a:p>
            <a:pPr lvl="1">
              <a:spcAft>
                <a:spcPts val="600"/>
              </a:spcAft>
            </a:pPr>
            <a:endParaRPr lang="en-US" altLang="zh-CN" sz="2400" b="1" dirty="0" smtClean="0">
              <a:ea typeface="SimSun" panose="02010600030101010101" pitchFamily="2" charset="-122"/>
            </a:endParaRPr>
          </a:p>
          <a:p>
            <a:pPr lvl="1">
              <a:spcAft>
                <a:spcPts val="600"/>
              </a:spcAft>
            </a:pPr>
            <a:endParaRPr lang="en-US" altLang="zh-CN" sz="2400" b="1" dirty="0" smtClean="0">
              <a:ea typeface="SimSun" panose="02010600030101010101" pitchFamily="2" charset="-122"/>
            </a:endParaRPr>
          </a:p>
        </p:txBody>
      </p:sp>
      <p:sp>
        <p:nvSpPr>
          <p:cNvPr id="4" name="AutoShape 8"/>
          <p:cNvSpPr>
            <a:spLocks noChangeArrowheads="1"/>
          </p:cNvSpPr>
          <p:nvPr/>
        </p:nvSpPr>
        <p:spPr bwMode="auto">
          <a:xfrm rot="9129169">
            <a:off x="10900021" y="3681159"/>
            <a:ext cx="381000" cy="3810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89488" y="1163547"/>
            <a:ext cx="4969443" cy="563639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30000"/>
              </a:spcBef>
            </a:pPr>
            <a:endParaRPr lang="en-US" altLang="zh-CN" sz="2400" dirty="0" smtClean="0">
              <a:solidFill>
                <a:srgbClr val="000000"/>
              </a:solidFill>
            </a:endParaRP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 rot="9129169">
            <a:off x="10404475" y="5738034"/>
            <a:ext cx="222907" cy="343191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92D05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b="1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0885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431" y="1519549"/>
            <a:ext cx="2703510" cy="23432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94" y="0"/>
            <a:ext cx="11934335" cy="1102936"/>
          </a:xfrm>
        </p:spPr>
        <p:txBody>
          <a:bodyPr>
            <a:noAutofit/>
          </a:bodyPr>
          <a:lstStyle/>
          <a:p>
            <a:r>
              <a:rPr lang="en-US" dirty="0" smtClean="0"/>
              <a:t>Task-Guided </a:t>
            </a:r>
            <a:r>
              <a:rPr lang="en-US" dirty="0"/>
              <a:t>and </a:t>
            </a:r>
            <a:r>
              <a:rPr lang="en-US" dirty="0" smtClean="0"/>
              <a:t>Path-Augmented </a:t>
            </a:r>
            <a:br>
              <a:rPr lang="en-US" dirty="0" smtClean="0"/>
            </a:br>
            <a:r>
              <a:rPr lang="en-US" dirty="0" smtClean="0"/>
              <a:t>Heterogeneous </a:t>
            </a:r>
            <a:r>
              <a:rPr lang="en-US" dirty="0"/>
              <a:t>Network </a:t>
            </a:r>
            <a:r>
              <a:rPr lang="en-US" dirty="0" smtClean="0"/>
              <a:t>Embedding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666" y="1178350"/>
            <a:ext cx="11272266" cy="5590095"/>
          </a:xfrm>
        </p:spPr>
        <p:txBody>
          <a:bodyPr/>
          <a:lstStyle/>
          <a:p>
            <a:r>
              <a:rPr lang="en-US" sz="2400" dirty="0"/>
              <a:t>T. Chen and Y. </a:t>
            </a:r>
            <a:r>
              <a:rPr lang="en-US" sz="2400" dirty="0" smtClean="0"/>
              <a:t>Sun, Task-guided </a:t>
            </a:r>
            <a:r>
              <a:rPr lang="en-US" sz="2400" dirty="0"/>
              <a:t>and </a:t>
            </a:r>
            <a:r>
              <a:rPr lang="en-US" sz="2400" dirty="0" smtClean="0"/>
              <a:t>Path-augmented Heterogeneous </a:t>
            </a:r>
            <a:r>
              <a:rPr lang="en-US" sz="2400" dirty="0"/>
              <a:t>Network Embedding for </a:t>
            </a:r>
            <a:r>
              <a:rPr lang="en-US" sz="2400" dirty="0" smtClean="0"/>
              <a:t>Author Identification, WSDM’17 </a:t>
            </a:r>
            <a:endParaRPr lang="en-US" sz="2400" dirty="0"/>
          </a:p>
          <a:p>
            <a:r>
              <a:rPr lang="en-US" sz="2400" dirty="0" smtClean="0"/>
              <a:t>Given an anonymized paper (often: double-blind review), with</a:t>
            </a:r>
          </a:p>
          <a:p>
            <a:pPr lvl="2"/>
            <a:r>
              <a:rPr lang="en-US" sz="2400" dirty="0" smtClean="0"/>
              <a:t>Venue (e.g., WSDM)</a:t>
            </a:r>
          </a:p>
          <a:p>
            <a:pPr lvl="2"/>
            <a:r>
              <a:rPr lang="en-US" sz="2400" dirty="0" smtClean="0"/>
              <a:t>Year (e.g., 2017)</a:t>
            </a:r>
          </a:p>
          <a:p>
            <a:pPr lvl="2"/>
            <a:r>
              <a:rPr lang="en-US" sz="2400" dirty="0" smtClean="0"/>
              <a:t>Keywords (e.g., “heterogeneous network embedding”)</a:t>
            </a:r>
          </a:p>
          <a:p>
            <a:pPr lvl="2"/>
            <a:r>
              <a:rPr lang="en-US" sz="2400" dirty="0" smtClean="0"/>
              <a:t>References (e.g., [Chen et al., IJCAI’16] )</a:t>
            </a:r>
            <a:endParaRPr lang="en-US" sz="2400" dirty="0"/>
          </a:p>
          <a:p>
            <a:pPr lvl="1"/>
            <a:r>
              <a:rPr lang="en-US" sz="2400" dirty="0" smtClean="0"/>
              <a:t>Can we predict its authors?</a:t>
            </a:r>
          </a:p>
          <a:p>
            <a:r>
              <a:rPr lang="en-US" sz="2400" dirty="0" smtClean="0"/>
              <a:t>Previous work on author identification:  Feature engineering</a:t>
            </a:r>
          </a:p>
          <a:p>
            <a:r>
              <a:rPr lang="en-US" sz="2400" dirty="0"/>
              <a:t>New approach: Heterogeneous Network </a:t>
            </a:r>
            <a:r>
              <a:rPr lang="en-US" sz="2400" dirty="0" smtClean="0"/>
              <a:t>Embedding</a:t>
            </a:r>
          </a:p>
          <a:p>
            <a:pPr lvl="1"/>
            <a:r>
              <a:rPr lang="en-US" sz="2400" dirty="0" smtClean="0"/>
              <a:t>Embedding: </a:t>
            </a:r>
            <a:r>
              <a:rPr lang="en-US" sz="2400" dirty="0"/>
              <a:t> </a:t>
            </a:r>
            <a:r>
              <a:rPr lang="en-US" sz="2400" dirty="0" smtClean="0"/>
              <a:t>automatically </a:t>
            </a:r>
            <a:r>
              <a:rPr lang="en-US" sz="2400" dirty="0"/>
              <a:t>represent nodes into lower dimensional </a:t>
            </a:r>
            <a:r>
              <a:rPr lang="en-US" sz="2400" dirty="0" smtClean="0"/>
              <a:t>feature vectors</a:t>
            </a:r>
            <a:endParaRPr lang="en-US" sz="6600" dirty="0"/>
          </a:p>
          <a:p>
            <a:pPr lvl="1"/>
            <a:r>
              <a:rPr lang="en-US" sz="2400" dirty="0"/>
              <a:t>Heterogeneous </a:t>
            </a:r>
            <a:r>
              <a:rPr lang="en-US" sz="2400" dirty="0" smtClean="0"/>
              <a:t>network embedding: Key challenge—select </a:t>
            </a:r>
            <a:r>
              <a:rPr lang="en-US" sz="2400" dirty="0"/>
              <a:t>the best type of </a:t>
            </a:r>
            <a:r>
              <a:rPr lang="en-US" sz="2400" dirty="0" smtClean="0"/>
              <a:t>info </a:t>
            </a:r>
            <a:r>
              <a:rPr lang="en-US" sz="2400" dirty="0"/>
              <a:t>due to the heterogeneity of </a:t>
            </a:r>
            <a:r>
              <a:rPr lang="en-US" sz="2400" dirty="0" smtClean="0"/>
              <a:t>the network</a:t>
            </a:r>
            <a:endParaRPr lang="en-US" sz="6600" dirty="0" smtClean="0"/>
          </a:p>
        </p:txBody>
      </p:sp>
    </p:spTree>
    <p:extLst>
      <p:ext uri="{BB962C8B-B14F-4D97-AF65-F5344CB8AC3E}">
        <p14:creationId xmlns:p14="http://schemas.microsoft.com/office/powerpoint/2010/main" val="248016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Task-Guided </a:t>
            </a:r>
            <a:r>
              <a:rPr lang="en-US" dirty="0"/>
              <a:t>and </a:t>
            </a:r>
            <a:r>
              <a:rPr lang="en-US" dirty="0" smtClean="0"/>
              <a:t>Path-Augmented Embedding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181" y="1219200"/>
            <a:ext cx="11010508" cy="536070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Task-guided </a:t>
            </a:r>
            <a:r>
              <a:rPr lang="en-US" dirty="0"/>
              <a:t>and path-augmented </a:t>
            </a:r>
            <a:r>
              <a:rPr lang="en-US" dirty="0" smtClean="0"/>
              <a:t>embedding: A Semi-Supervised framework</a:t>
            </a:r>
          </a:p>
          <a:p>
            <a:pPr lvl="1"/>
            <a:r>
              <a:rPr lang="en-US" b="1" dirty="0"/>
              <a:t>Task guided embedding </a:t>
            </a:r>
            <a:r>
              <a:rPr lang="en-US" dirty="0"/>
              <a:t>vs. general network </a:t>
            </a:r>
            <a:r>
              <a:rPr lang="en-US" dirty="0" smtClean="0"/>
              <a:t>embedding: Task-guided embedding takes care of supervised labels</a:t>
            </a:r>
          </a:p>
          <a:p>
            <a:pPr lvl="2"/>
            <a:r>
              <a:rPr lang="en-US" dirty="0" smtClean="0"/>
              <a:t>E.g., “</a:t>
            </a:r>
            <a:r>
              <a:rPr lang="en-US" dirty="0" err="1" smtClean="0"/>
              <a:t>Yizhou</a:t>
            </a:r>
            <a:r>
              <a:rPr lang="en-US" dirty="0" smtClean="0"/>
              <a:t> Sun” should be close to Keyword “Heterogeneous information network”</a:t>
            </a:r>
          </a:p>
          <a:p>
            <a:pPr lvl="1"/>
            <a:r>
              <a:rPr lang="en-US" b="1" dirty="0"/>
              <a:t>Meta-path-based </a:t>
            </a:r>
            <a:r>
              <a:rPr lang="en-US" b="1" dirty="0" smtClean="0"/>
              <a:t>augmentation</a:t>
            </a:r>
            <a:r>
              <a:rPr lang="en-US" dirty="0" smtClean="0"/>
              <a:t>:  Path-augmented embedding takes care of the global structure of networks</a:t>
            </a:r>
          </a:p>
          <a:p>
            <a:pPr lvl="2"/>
            <a:r>
              <a:rPr lang="en-US" dirty="0" smtClean="0"/>
              <a:t>E.g., Keyword “Heterogeneous network embedding” should be close to Keyword “node representation”</a:t>
            </a:r>
            <a:endParaRPr lang="en-US" dirty="0"/>
          </a:p>
          <a:p>
            <a:r>
              <a:rPr lang="en-US" dirty="0"/>
              <a:t>The Combined </a:t>
            </a:r>
            <a:r>
              <a:rPr lang="en-US" dirty="0" smtClean="0"/>
              <a:t>Model</a:t>
            </a:r>
          </a:p>
          <a:p>
            <a:pPr lvl="1"/>
            <a:r>
              <a:rPr lang="en-US" dirty="0"/>
              <a:t>J</a:t>
            </a:r>
            <a:r>
              <a:rPr lang="en-US" dirty="0" smtClean="0"/>
              <a:t>oint </a:t>
            </a:r>
            <a:r>
              <a:rPr lang="en-US" dirty="0"/>
              <a:t>training of two types </a:t>
            </a:r>
            <a:r>
              <a:rPr lang="en-US" dirty="0" smtClean="0"/>
              <a:t>of embedding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ath </a:t>
            </a:r>
            <a:r>
              <a:rPr lang="en-US" dirty="0"/>
              <a:t>selection is performed to </a:t>
            </a:r>
            <a:r>
              <a:rPr lang="en-US" dirty="0" smtClean="0"/>
              <a:t>pick most </a:t>
            </a:r>
            <a:r>
              <a:rPr lang="en-US" dirty="0"/>
              <a:t>informative meta-paths for network </a:t>
            </a:r>
            <a:r>
              <a:rPr lang="en-US" dirty="0" smtClean="0"/>
              <a:t>embedding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4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1_Office 主题">
  <a:themeElements>
    <a:clrScheme name="1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Office 主题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1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21680</TotalTime>
  <Words>7786</Words>
  <Application>Microsoft Office PowerPoint</Application>
  <PresentationFormat>Widescreen</PresentationFormat>
  <Paragraphs>1315</Paragraphs>
  <Slides>110</Slides>
  <Notes>86</Notes>
  <HiddenSlides>0</HiddenSlides>
  <MMClips>0</MMClips>
  <ScaleCrop>false</ScaleCrop>
  <HeadingPairs>
    <vt:vector size="8" baseType="variant">
      <vt:variant>
        <vt:lpstr>Fonts Used</vt:lpstr>
      </vt:variant>
      <vt:variant>
        <vt:i4>18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110</vt:i4>
      </vt:variant>
    </vt:vector>
  </HeadingPairs>
  <TitlesOfParts>
    <vt:vector size="133" baseType="lpstr">
      <vt:lpstr>MS PGothic</vt:lpstr>
      <vt:lpstr>宋体</vt:lpstr>
      <vt:lpstr>宋体</vt:lpstr>
      <vt:lpstr>Arial</vt:lpstr>
      <vt:lpstr>Arial Black</vt:lpstr>
      <vt:lpstr>Arial Rounded MT Bold</vt:lpstr>
      <vt:lpstr>Baskerville Old Face</vt:lpstr>
      <vt:lpstr>Berlin Sans FB Demi</vt:lpstr>
      <vt:lpstr>Calibri</vt:lpstr>
      <vt:lpstr>Calibri Light</vt:lpstr>
      <vt:lpstr>Cambria Math</vt:lpstr>
      <vt:lpstr>华文新魏</vt:lpstr>
      <vt:lpstr>Symbol</vt:lpstr>
      <vt:lpstr>Tahoma</vt:lpstr>
      <vt:lpstr>Times</vt:lpstr>
      <vt:lpstr>Times New Roman</vt:lpstr>
      <vt:lpstr>Verdana</vt:lpstr>
      <vt:lpstr>Wingdings</vt:lpstr>
      <vt:lpstr>Retrospect</vt:lpstr>
      <vt:lpstr>1_Office 主题</vt:lpstr>
      <vt:lpstr>1_Retrospect</vt:lpstr>
      <vt:lpstr>Visio</vt:lpstr>
      <vt:lpstr>Equation</vt:lpstr>
      <vt:lpstr>Mining Heterogeneous Information Networks</vt:lpstr>
      <vt:lpstr>PowerPoint Presentation</vt:lpstr>
      <vt:lpstr>Outline</vt:lpstr>
      <vt:lpstr>Ubiquitous Information Networks</vt:lpstr>
      <vt:lpstr>Heterogeneous Information Networks</vt:lpstr>
      <vt:lpstr>Homogeneous vs. Heterogeneous Networks</vt:lpstr>
      <vt:lpstr>Mining Heterogeneous Information Networks</vt:lpstr>
      <vt:lpstr>Examples of Heterogeneous Information Networks</vt:lpstr>
      <vt:lpstr>Structures Facilitate Mining Heterogeneous Networks</vt:lpstr>
      <vt:lpstr>What Can be Mined from Heterogeneous Networks?</vt:lpstr>
      <vt:lpstr>Principles of Mining Heterogeneous Information Net</vt:lpstr>
      <vt:lpstr>PowerPoint Presentation</vt:lpstr>
      <vt:lpstr>Outline</vt:lpstr>
      <vt:lpstr>Ranking-Based Clustering in Heterogeneous Networks</vt:lpstr>
      <vt:lpstr>A Bi-Typed Network Model and Simple Ranking</vt:lpstr>
      <vt:lpstr>The RankClus Methodology</vt:lpstr>
      <vt:lpstr>Authority Ranking</vt:lpstr>
      <vt:lpstr>Alternative Ranking Functions</vt:lpstr>
      <vt:lpstr>The EM (Expectation Maximization) Algorithm</vt:lpstr>
      <vt:lpstr>From Conditional Rank Distribution to E-M Framework</vt:lpstr>
      <vt:lpstr>RankClus: Integrating Clustering with Ranking</vt:lpstr>
      <vt:lpstr>Step-by-Step Running of RankClus</vt:lpstr>
      <vt:lpstr>Clustering Performance (NMI)</vt:lpstr>
      <vt:lpstr>RankClus: Clustering &amp; Ranking CS Venues in DBLP</vt:lpstr>
      <vt:lpstr>Time Complexity: Linear to # of Links</vt:lpstr>
      <vt:lpstr>NetClus: Ranking-Based Clustering with Star Network Schema</vt:lpstr>
      <vt:lpstr>The NetClus Algorithm</vt:lpstr>
      <vt:lpstr>NetClus on the DBLP Network</vt:lpstr>
      <vt:lpstr>Multi-Typed Networks Lead to Better Results  </vt:lpstr>
      <vt:lpstr>NetClus: Distinguishing Conferences</vt:lpstr>
      <vt:lpstr>NetClus: Experiment on DBLP: Database System Cluster</vt:lpstr>
      <vt:lpstr>Rank-Based Clustering: Works in Multiple Domains</vt:lpstr>
      <vt:lpstr>iNextCube: Information Network-Enhanced Text Cube  (VLDB’09 Demo)</vt:lpstr>
      <vt:lpstr>Impact of RankClus Methodology</vt:lpstr>
      <vt:lpstr>PowerPoint Presentation</vt:lpstr>
      <vt:lpstr>Outline</vt:lpstr>
      <vt:lpstr>Similarity Search in Heterogeneous Networks </vt:lpstr>
      <vt:lpstr>Existing Popular Similarity Measures for Networks</vt:lpstr>
      <vt:lpstr>SimRank and Personalized PageRank</vt:lpstr>
      <vt:lpstr>Which Similarity Measure Is Better for Finding Peers? </vt:lpstr>
      <vt:lpstr>Example with DBLP: Find Academic Peers by PathSim</vt:lpstr>
      <vt:lpstr>Some Meta-Path Is “Better” Than Others</vt:lpstr>
      <vt:lpstr>Comparing Similarity Measures in DBLP Data</vt:lpstr>
      <vt:lpstr>Long Meta-Path May Not Carry the Right Semantics</vt:lpstr>
      <vt:lpstr>Co-Clustering-Based Pruning Algorithm</vt:lpstr>
      <vt:lpstr>Meta-Path: A Key Concept for Heterogeneous Networks</vt:lpstr>
      <vt:lpstr>PowerPoint Presentation</vt:lpstr>
      <vt:lpstr>Outline</vt:lpstr>
      <vt:lpstr>Why User Guidance in Clustering?</vt:lpstr>
      <vt:lpstr>User Guidance Determines Clustering Results</vt:lpstr>
      <vt:lpstr>PathSelClus: A Probabilistic Modeling Approach</vt:lpstr>
      <vt:lpstr>Part 1: Modeling the Relationship Generation</vt:lpstr>
      <vt:lpstr>Part 2: Modeling the Guidance from Users </vt:lpstr>
      <vt:lpstr>Part 3: Modeling the Quality Weights for Meta-Paths</vt:lpstr>
      <vt:lpstr>The Learning Algorithm</vt:lpstr>
      <vt:lpstr>Effectiveness of Meta-Path Selection</vt:lpstr>
      <vt:lpstr>PowerPoint Presentation</vt:lpstr>
      <vt:lpstr>Outline</vt:lpstr>
      <vt:lpstr>Classification: Knowledge Propagation Across Heterogeneous Typed Networks</vt:lpstr>
      <vt:lpstr>GNetMine: Methodology</vt:lpstr>
      <vt:lpstr>GNetMine: Graph-Based Regularization</vt:lpstr>
      <vt:lpstr>RankClass: Ranking-Based Classification </vt:lpstr>
      <vt:lpstr>From RankClus to GNetMine &amp; RankClass </vt:lpstr>
      <vt:lpstr>Why Rank-Based Classification?</vt:lpstr>
      <vt:lpstr>Motivation</vt:lpstr>
      <vt:lpstr>RankClass: Ranking-Based Classification</vt:lpstr>
      <vt:lpstr>Graph-Based Ranking</vt:lpstr>
      <vt:lpstr>Partition the Network Softly</vt:lpstr>
      <vt:lpstr>Comparing Classification Accuracy on the DBLP Data</vt:lpstr>
      <vt:lpstr>Object Ranking in Each Class: Experiment</vt:lpstr>
      <vt:lpstr>PowerPoint Presentation</vt:lpstr>
      <vt:lpstr>Outline</vt:lpstr>
      <vt:lpstr>Relationship Prediction vs. Link Prediction</vt:lpstr>
      <vt:lpstr>Why Prediction Using Heterogeneous Info Networks?</vt:lpstr>
      <vt:lpstr>PathPredict: Meta-Path Based Relationship Prediction</vt:lpstr>
      <vt:lpstr>Logistic Regression-Based Prediction Model</vt:lpstr>
      <vt:lpstr>Selection among Competitive Measures </vt:lpstr>
      <vt:lpstr>Performance Comparison: Homogeneous vs. Heterogeneous Topological Features </vt:lpstr>
      <vt:lpstr>Comparison among Different Topological Features</vt:lpstr>
      <vt:lpstr>The Power of PathPredict: Experiment on DBLP</vt:lpstr>
      <vt:lpstr>When Will It Happen?</vt:lpstr>
      <vt:lpstr>The Relationship Building Time Prediction Model</vt:lpstr>
      <vt:lpstr>Author Citation Time Prediction in DBLP</vt:lpstr>
      <vt:lpstr>PowerPoint Presentation</vt:lpstr>
      <vt:lpstr>Outline</vt:lpstr>
      <vt:lpstr>Enhancing the Power of Recommender Systems by Heterog. Info. Network Analysis</vt:lpstr>
      <vt:lpstr>Relationship Heterogeneity Based Personalized Recommendation Models</vt:lpstr>
      <vt:lpstr>Preference Propagation-Based Latent Features</vt:lpstr>
      <vt:lpstr>Recommendation Models</vt:lpstr>
      <vt:lpstr>Parameter Estimation</vt:lpstr>
      <vt:lpstr>Experiments:  Heterogeneous Network Modeling Enhances the Quality of Recommendation </vt:lpstr>
      <vt:lpstr>ClusCite: Citation Recommendation by Info. Net-Based Clustering </vt:lpstr>
      <vt:lpstr>Observation: Distinct Citation Behavioral Patterns</vt:lpstr>
      <vt:lpstr>The ClusCite Framework</vt:lpstr>
      <vt:lpstr>Performance Comparison on DBLP and PubMed</vt:lpstr>
      <vt:lpstr>PowerPoint Presentation</vt:lpstr>
      <vt:lpstr>Outline</vt:lpstr>
      <vt:lpstr>Task-Guided and Path-Augmented  Heterogeneous Network Embedding</vt:lpstr>
      <vt:lpstr>Task-Guided and Path-Augmented Embedding</vt:lpstr>
      <vt:lpstr>Task-Guided Embedding</vt:lpstr>
      <vt:lpstr>Path-Augmented Embedding</vt:lpstr>
      <vt:lpstr>The Joint Model and How to select meta-paths?</vt:lpstr>
      <vt:lpstr>Identification of Anonymous Authors: Experiments</vt:lpstr>
      <vt:lpstr>Which Meta-Paths Are Selected?</vt:lpstr>
      <vt:lpstr>Author Identification:  Performance Comparison</vt:lpstr>
      <vt:lpstr>The Real Game and Case Study</vt:lpstr>
      <vt:lpstr>PowerPoint Presentation</vt:lpstr>
      <vt:lpstr>Outline</vt:lpstr>
      <vt:lpstr>Summary</vt:lpstr>
      <vt:lpstr>References</vt:lpstr>
    </vt:vector>
  </TitlesOfParts>
  <Company>UIUC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Latent Entity Structures</dc:title>
  <dc:creator>Wang, Chi</dc:creator>
  <cp:lastModifiedBy>Admin</cp:lastModifiedBy>
  <cp:revision>959</cp:revision>
  <cp:lastPrinted>2016-02-09T03:26:10Z</cp:lastPrinted>
  <dcterms:created xsi:type="dcterms:W3CDTF">2014-06-02T15:06:14Z</dcterms:created>
  <dcterms:modified xsi:type="dcterms:W3CDTF">2017-02-05T02:33:15Z</dcterms:modified>
</cp:coreProperties>
</file>